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30" r:id="rId2"/>
    <p:sldId id="331" r:id="rId3"/>
    <p:sldId id="332" r:id="rId4"/>
    <p:sldId id="333" r:id="rId5"/>
    <p:sldId id="334" r:id="rId6"/>
    <p:sldId id="335" r:id="rId7"/>
    <p:sldId id="336" r:id="rId8"/>
    <p:sldId id="337" r:id="rId9"/>
    <p:sldId id="344" r:id="rId10"/>
    <p:sldId id="338" r:id="rId11"/>
    <p:sldId id="345" r:id="rId12"/>
    <p:sldId id="346" r:id="rId13"/>
    <p:sldId id="347" r:id="rId14"/>
    <p:sldId id="348" r:id="rId15"/>
    <p:sldId id="349" r:id="rId16"/>
    <p:sldId id="350" r:id="rId17"/>
    <p:sldId id="339" r:id="rId18"/>
    <p:sldId id="340" r:id="rId19"/>
    <p:sldId id="341" r:id="rId20"/>
    <p:sldId id="342" r:id="rId21"/>
    <p:sldId id="343"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 id="314" r:id="rId70"/>
    <p:sldId id="315" r:id="rId71"/>
    <p:sldId id="316" r:id="rId72"/>
    <p:sldId id="319" r:id="rId73"/>
    <p:sldId id="317" r:id="rId74"/>
    <p:sldId id="320" r:id="rId75"/>
    <p:sldId id="321" r:id="rId76"/>
    <p:sldId id="322" r:id="rId77"/>
    <p:sldId id="323" r:id="rId78"/>
    <p:sldId id="324" r:id="rId79"/>
    <p:sldId id="325" r:id="rId80"/>
    <p:sldId id="326" r:id="rId81"/>
    <p:sldId id="328" r:id="rId82"/>
    <p:sldId id="327" r:id="rId83"/>
    <p:sldId id="329" r:id="rId8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112" autoAdjust="0"/>
  </p:normalViewPr>
  <p:slideViewPr>
    <p:cSldViewPr>
      <p:cViewPr varScale="1">
        <p:scale>
          <a:sx n="69" d="100"/>
          <a:sy n="69" d="100"/>
        </p:scale>
        <p:origin x="-133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t>26.03.2020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9B0651-EE4F-4900-A07F-96A6BFA9D0F0}" type="slidenum">
              <a:rPr lang="ru-RU" smtClean="0"/>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B19B0651-EE4F-4900-A07F-96A6BFA9D0F0}" type="slidenum">
              <a:rPr lang="ru-RU" smtClean="0"/>
              <a:t>‹#›</a:t>
            </a:fld>
            <a:endParaRPr lang="ru-RU"/>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9B0651-EE4F-4900-A07F-96A6BFA9D0F0}" type="slidenum">
              <a:rPr lang="ru-RU" smtClean="0"/>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B4C71EC6-210F-42DE-9C53-41977AD35B3D}" type="datetimeFigureOut">
              <a:rPr lang="ru-RU" smtClean="0"/>
              <a:t>26.03.2020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4C71EC6-210F-42DE-9C53-41977AD35B3D}" type="datetimeFigureOut">
              <a:rPr lang="ru-RU" smtClean="0"/>
              <a:t>26.03.2020</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B19B0651-EE4F-4900-A07F-96A6BFA9D0F0}" type="slidenum">
              <a:rPr lang="ru-RU" smtClean="0"/>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26.03.2020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B4C71EC6-210F-42DE-9C53-41977AD35B3D}" type="datetimeFigureOut">
              <a:rPr lang="ru-RU" smtClean="0"/>
              <a:t>26.03.2020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19B0651-EE4F-4900-A07F-96A6BFA9D0F0}" type="slidenum">
              <a:rPr lang="ru-RU" smtClean="0"/>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26.03.2020</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B4C71EC6-210F-42DE-9C53-41977AD35B3D}" type="datetimeFigureOut">
              <a:rPr lang="ru-RU" smtClean="0"/>
              <a:t>26.03.2020</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B19B0651-EE4F-4900-A07F-96A6BFA9D0F0}" type="slidenum">
              <a:rPr lang="ru-RU" smtClean="0"/>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4C71EC6-210F-42DE-9C53-41977AD35B3D}" type="datetimeFigureOut">
              <a:rPr lang="ru-RU" smtClean="0"/>
              <a:t>26.03.2020</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19B0651-EE4F-4900-A07F-96A6BFA9D0F0}" type="slidenum">
              <a:rPr lang="ru-RU" smtClean="0"/>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p:nvPr>
        </p:nvSpPr>
        <p:spPr>
          <a:xfrm>
            <a:off x="1432560" y="359898"/>
            <a:ext cx="7406640" cy="1988982"/>
          </a:xfrm>
        </p:spPr>
        <p:txBody>
          <a:bodyPr>
            <a:normAutofit fontScale="90000"/>
          </a:bodyPr>
          <a:lstStyle/>
          <a:p>
            <a:pPr eaLnBrk="1" hangingPunct="1"/>
            <a:r>
              <a:rPr lang="en-US" altLang="ru-RU" b="1" dirty="0" smtClean="0"/>
              <a:t/>
            </a:r>
            <a:br>
              <a:rPr lang="en-US" altLang="ru-RU" b="1" dirty="0" smtClean="0"/>
            </a:br>
            <a:r>
              <a:rPr lang="en-US" altLang="ru-RU" b="1" dirty="0"/>
              <a:t/>
            </a:r>
            <a:br>
              <a:rPr lang="en-US" altLang="ru-RU" b="1" dirty="0"/>
            </a:br>
            <a:r>
              <a:rPr lang="en-US" altLang="ru-RU" b="1" dirty="0" smtClean="0"/>
              <a:t/>
            </a:r>
            <a:br>
              <a:rPr lang="en-US" altLang="ru-RU" b="1" dirty="0" smtClean="0"/>
            </a:br>
            <a:r>
              <a:rPr lang="en-US" altLang="ru-RU" b="1" dirty="0"/>
              <a:t/>
            </a:r>
            <a:br>
              <a:rPr lang="en-US" altLang="ru-RU" b="1" dirty="0"/>
            </a:br>
            <a:r>
              <a:rPr lang="en-US" altLang="ru-RU" b="1" dirty="0" smtClean="0"/>
              <a:t/>
            </a:r>
            <a:br>
              <a:rPr lang="en-US" altLang="ru-RU" b="1" dirty="0" smtClean="0"/>
            </a:br>
            <a:r>
              <a:rPr lang="en-US" altLang="ru-RU" b="1" dirty="0"/>
              <a:t/>
            </a:r>
            <a:br>
              <a:rPr lang="en-US" altLang="ru-RU" b="1" dirty="0"/>
            </a:br>
            <a:r>
              <a:rPr lang="en-US" altLang="ru-RU" b="1" dirty="0" smtClean="0"/>
              <a:t/>
            </a:r>
            <a:br>
              <a:rPr lang="en-US" altLang="ru-RU" b="1" dirty="0" smtClean="0"/>
            </a:br>
            <a:r>
              <a:rPr lang="en-US" altLang="ru-RU" b="1" dirty="0"/>
              <a:t/>
            </a:r>
            <a:br>
              <a:rPr lang="en-US" altLang="ru-RU" b="1" dirty="0"/>
            </a:br>
            <a:r>
              <a:rPr lang="en-US" altLang="ru-RU" b="1" dirty="0" smtClean="0"/>
              <a:t>5</a:t>
            </a:r>
            <a:r>
              <a:rPr lang="kk-KZ" altLang="ru-RU" b="1" dirty="0" smtClean="0"/>
              <a:t>- лекция</a:t>
            </a:r>
            <a:br>
              <a:rPr lang="kk-KZ" altLang="ru-RU" b="1" dirty="0" smtClean="0"/>
            </a:br>
            <a:r>
              <a:rPr lang="kk-KZ" altLang="ru-RU" b="1" dirty="0" smtClean="0"/>
              <a:t>Міндеттемелер есебі</a:t>
            </a:r>
            <a:r>
              <a:rPr lang="ru-RU" altLang="ru-RU" dirty="0" smtClean="0"/>
              <a:t/>
            </a:r>
            <a:br>
              <a:rPr lang="ru-RU" altLang="ru-RU" dirty="0" smtClean="0"/>
            </a:br>
            <a:endParaRPr lang="ru-RU" altLang="ru-RU" dirty="0" smtClean="0"/>
          </a:p>
        </p:txBody>
      </p:sp>
    </p:spTree>
    <p:extLst>
      <p:ext uri="{BB962C8B-B14F-4D97-AF65-F5344CB8AC3E}">
        <p14:creationId xmlns:p14="http://schemas.microsoft.com/office/powerpoint/2010/main" val="220476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p:txBody>
          <a:bodyPr>
            <a:normAutofit/>
          </a:bodyPr>
          <a:lstStyle/>
          <a:p>
            <a:pPr eaLnBrk="1" hangingPunct="1"/>
            <a:r>
              <a:rPr lang="kk-KZ" altLang="ru-RU" sz="4000" b="1" dirty="0" smtClean="0">
                <a:solidFill>
                  <a:schemeClr val="tx1"/>
                </a:solidFill>
              </a:rPr>
              <a:t>Дәріс мақсаты </a:t>
            </a:r>
            <a:endParaRPr lang="ru-RU" altLang="ru-RU" sz="4000" b="1" dirty="0" smtClean="0">
              <a:solidFill>
                <a:schemeClr val="tx1"/>
              </a:solidFill>
            </a:endParaRPr>
          </a:p>
        </p:txBody>
      </p:sp>
      <p:sp>
        <p:nvSpPr>
          <p:cNvPr id="3075" name="Объект 2"/>
          <p:cNvSpPr>
            <a:spLocks noGrp="1"/>
          </p:cNvSpPr>
          <p:nvPr>
            <p:ph sz="quarter" idx="1"/>
          </p:nvPr>
        </p:nvSpPr>
        <p:spPr/>
        <p:txBody>
          <a:bodyPr>
            <a:normAutofit/>
          </a:bodyPr>
          <a:lstStyle/>
          <a:p>
            <a:pPr eaLnBrk="1" hangingPunct="1"/>
            <a:r>
              <a:rPr lang="kk-KZ" altLang="ru-RU" sz="4800" dirty="0" smtClean="0"/>
              <a:t>Ұйымның міндеттемелерінің жіктелуі мен оның бухгалтерлік есебінің жүргізілуін меңгеру.</a:t>
            </a:r>
            <a:endParaRPr lang="ru-RU" altLang="ru-RU" sz="4800" dirty="0" smtClean="0"/>
          </a:p>
        </p:txBody>
      </p:sp>
    </p:spTree>
    <p:extLst>
      <p:ext uri="{BB962C8B-B14F-4D97-AF65-F5344CB8AC3E}">
        <p14:creationId xmlns:p14="http://schemas.microsoft.com/office/powerpoint/2010/main" val="333058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normAutofit/>
          </a:bodyPr>
          <a:lstStyle/>
          <a:p>
            <a:pPr eaLnBrk="1" hangingPunct="1"/>
            <a:r>
              <a:rPr lang="kk-KZ" altLang="ru-RU" sz="4000" b="1" dirty="0" smtClean="0">
                <a:solidFill>
                  <a:schemeClr val="tx1"/>
                </a:solidFill>
              </a:rPr>
              <a:t>Дәріс сұрақтары</a:t>
            </a:r>
            <a:endParaRPr lang="ru-RU" altLang="ru-RU" sz="4000" b="1" dirty="0" smtClean="0">
              <a:solidFill>
                <a:schemeClr val="tx1"/>
              </a:solidFill>
            </a:endParaRPr>
          </a:p>
        </p:txBody>
      </p:sp>
      <p:sp>
        <p:nvSpPr>
          <p:cNvPr id="4099" name="Объект 2"/>
          <p:cNvSpPr>
            <a:spLocks noGrp="1"/>
          </p:cNvSpPr>
          <p:nvPr>
            <p:ph sz="quarter" idx="1"/>
          </p:nvPr>
        </p:nvSpPr>
        <p:spPr/>
        <p:txBody>
          <a:bodyPr>
            <a:normAutofit/>
          </a:bodyPr>
          <a:lstStyle/>
          <a:p>
            <a:pPr eaLnBrk="1" hangingPunct="1"/>
            <a:r>
              <a:rPr lang="kk-KZ" altLang="ru-RU" sz="3200" dirty="0" smtClean="0"/>
              <a:t>Міндеттемелер анықтамасы, олардың жіктелуі.</a:t>
            </a:r>
            <a:r>
              <a:rPr lang="ru-RU" altLang="ru-RU" sz="3200" dirty="0" smtClean="0"/>
              <a:t>.</a:t>
            </a:r>
          </a:p>
          <a:p>
            <a:pPr eaLnBrk="1" hangingPunct="1"/>
            <a:r>
              <a:rPr lang="kk-KZ" altLang="ru-RU" sz="3200" dirty="0" smtClean="0"/>
              <a:t>Несиелер бойынша міндеттемелер есебі.</a:t>
            </a:r>
            <a:endParaRPr lang="ru-RU" altLang="ru-RU" sz="3200" dirty="0" smtClean="0"/>
          </a:p>
          <a:p>
            <a:pPr eaLnBrk="1" hangingPunct="1"/>
            <a:r>
              <a:rPr lang="kk-KZ" altLang="ru-RU" sz="3200" dirty="0" smtClean="0"/>
              <a:t>Жабдықтаушылар мен мердігерлермен есеп айырысу.</a:t>
            </a:r>
            <a:endParaRPr lang="ru-RU" altLang="ru-RU" sz="3200" dirty="0" smtClean="0"/>
          </a:p>
          <a:p>
            <a:pPr eaLnBrk="1" hangingPunct="1"/>
            <a:r>
              <a:rPr lang="kk-KZ" altLang="ru-RU" sz="3200" dirty="0" smtClean="0"/>
              <a:t>Еңбек және еңбекке ақы төлеу есебінің ұйымдастырылуы мен жүргізілуі.</a:t>
            </a:r>
            <a:endParaRPr lang="ru-RU" altLang="ru-RU" sz="3200" dirty="0" smtClean="0"/>
          </a:p>
        </p:txBody>
      </p:sp>
    </p:spTree>
    <p:extLst>
      <p:ext uri="{BB962C8B-B14F-4D97-AF65-F5344CB8AC3E}">
        <p14:creationId xmlns:p14="http://schemas.microsoft.com/office/powerpoint/2010/main" val="1416772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noAutofit/>
          </a:bodyPr>
          <a:lstStyle/>
          <a:p>
            <a:pPr eaLnBrk="1" hangingPunct="1"/>
            <a:r>
              <a:rPr lang="kk-KZ" altLang="ru-RU" sz="4800" b="1" dirty="0" smtClean="0">
                <a:solidFill>
                  <a:schemeClr val="tx1"/>
                </a:solidFill>
              </a:rPr>
              <a:t>Міндеттеме </a:t>
            </a:r>
            <a:endParaRPr lang="ru-RU" altLang="ru-RU" sz="4800" b="1" dirty="0" smtClean="0">
              <a:solidFill>
                <a:schemeClr val="tx1"/>
              </a:solidFill>
            </a:endParaRPr>
          </a:p>
        </p:txBody>
      </p:sp>
      <p:sp>
        <p:nvSpPr>
          <p:cNvPr id="5123" name="Объект 2"/>
          <p:cNvSpPr>
            <a:spLocks noGrp="1"/>
          </p:cNvSpPr>
          <p:nvPr>
            <p:ph sz="quarter" idx="1"/>
          </p:nvPr>
        </p:nvSpPr>
        <p:spPr/>
        <p:txBody>
          <a:bodyPr/>
          <a:lstStyle/>
          <a:p>
            <a:pPr eaLnBrk="1" hangingPunct="1"/>
            <a:r>
              <a:rPr lang="ru-RU" altLang="ru-RU" smtClean="0"/>
              <a:t>дара кәсiпкердiң немесе ұйымның өткен оқиғалардан туындайтын мойнында тұрған мiндетi, оны реттеу экономикалық пайданы қамтитын ресурстардың шығып қалуына әкеп соғады.</a:t>
            </a:r>
          </a:p>
        </p:txBody>
      </p:sp>
    </p:spTree>
    <p:extLst>
      <p:ext uri="{BB962C8B-B14F-4D97-AF65-F5344CB8AC3E}">
        <p14:creationId xmlns:p14="http://schemas.microsoft.com/office/powerpoint/2010/main" val="3471742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p:txBody>
          <a:bodyPr/>
          <a:lstStyle/>
          <a:p>
            <a:pPr eaLnBrk="1" hangingPunct="1"/>
            <a:r>
              <a:rPr lang="kk-KZ" altLang="ru-RU" b="1" dirty="0" smtClean="0">
                <a:solidFill>
                  <a:schemeClr val="tx1"/>
                </a:solidFill>
              </a:rPr>
              <a:t>Міндеттеме жіктемесі</a:t>
            </a:r>
            <a:endParaRPr lang="ru-RU" altLang="ru-RU" b="1" dirty="0" smtClean="0">
              <a:solidFill>
                <a:schemeClr val="tx1"/>
              </a:solidFill>
            </a:endParaRPr>
          </a:p>
        </p:txBody>
      </p:sp>
      <p:sp>
        <p:nvSpPr>
          <p:cNvPr id="6147" name="Объект 2"/>
          <p:cNvSpPr>
            <a:spLocks noGrp="1"/>
          </p:cNvSpPr>
          <p:nvPr>
            <p:ph sz="quarter" idx="1"/>
          </p:nvPr>
        </p:nvSpPr>
        <p:spPr/>
        <p:txBody>
          <a:bodyPr/>
          <a:lstStyle/>
          <a:p>
            <a:pPr eaLnBrk="1" hangingPunct="1"/>
            <a:r>
              <a:rPr lang="kk-KZ" altLang="ru-RU" sz="4000" dirty="0" smtClean="0"/>
              <a:t>Мерзіміне сәйкес: қысқа мерзімді және ұзақ мерзімді;</a:t>
            </a:r>
          </a:p>
          <a:p>
            <a:pPr eaLnBrk="1" hangingPunct="1"/>
            <a:endParaRPr lang="kk-KZ" altLang="ru-RU" sz="4000" dirty="0" smtClean="0"/>
          </a:p>
          <a:p>
            <a:pPr eaLnBrk="1" hangingPunct="1"/>
            <a:r>
              <a:rPr lang="kk-KZ" altLang="ru-RU" sz="4000" dirty="0" smtClean="0"/>
              <a:t>Сомасының анықталуына байланысты: шартты және нақты. </a:t>
            </a:r>
          </a:p>
          <a:p>
            <a:pPr eaLnBrk="1" hangingPunct="1"/>
            <a:endParaRPr lang="ru-RU" altLang="ru-RU" dirty="0" smtClean="0"/>
          </a:p>
        </p:txBody>
      </p:sp>
    </p:spTree>
    <p:extLst>
      <p:ext uri="{BB962C8B-B14F-4D97-AF65-F5344CB8AC3E}">
        <p14:creationId xmlns:p14="http://schemas.microsoft.com/office/powerpoint/2010/main" val="3988679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p:txBody>
          <a:bodyPr>
            <a:normAutofit fontScale="90000"/>
          </a:bodyPr>
          <a:lstStyle/>
          <a:p>
            <a:pPr eaLnBrk="1" hangingPunct="1"/>
            <a:r>
              <a:rPr lang="kk-KZ" altLang="ru-RU" b="1" dirty="0" smtClean="0">
                <a:solidFill>
                  <a:schemeClr val="tx1"/>
                </a:solidFill>
              </a:rPr>
              <a:t>Бухгалтерлік баланстағы міндеттемелер жіктемесі</a:t>
            </a:r>
            <a:endParaRPr lang="ru-RU" altLang="ru-RU" b="1" dirty="0" smtClean="0">
              <a:solidFill>
                <a:schemeClr val="tx1"/>
              </a:solidFill>
            </a:endParaRPr>
          </a:p>
        </p:txBody>
      </p:sp>
      <p:sp>
        <p:nvSpPr>
          <p:cNvPr id="3" name="Объект 2"/>
          <p:cNvSpPr>
            <a:spLocks noGrp="1"/>
          </p:cNvSpPr>
          <p:nvPr>
            <p:ph sz="quarter" idx="1"/>
          </p:nvPr>
        </p:nvSpPr>
        <p:spPr/>
        <p:txBody>
          <a:bodyPr rtlCol="0">
            <a:normAutofit fontScale="85000" lnSpcReduction="10000"/>
          </a:bodyPr>
          <a:lstStyle/>
          <a:p>
            <a:pPr eaLnBrk="1" fontAlgn="auto" hangingPunct="1">
              <a:spcAft>
                <a:spcPts val="0"/>
              </a:spcAft>
              <a:defRPr/>
            </a:pPr>
            <a:r>
              <a:rPr lang="ru-RU" dirty="0" err="1" smtClean="0"/>
              <a:t>Қысқа</a:t>
            </a:r>
            <a:r>
              <a:rPr lang="ru-RU" dirty="0" smtClean="0"/>
              <a:t> </a:t>
            </a:r>
            <a:r>
              <a:rPr lang="ru-RU" dirty="0" err="1" smtClean="0"/>
              <a:t>және</a:t>
            </a:r>
            <a:r>
              <a:rPr lang="ru-RU" dirty="0" smtClean="0"/>
              <a:t> </a:t>
            </a:r>
            <a:r>
              <a:rPr lang="ru-RU" dirty="0" err="1" smtClean="0"/>
              <a:t>ұзақ</a:t>
            </a:r>
            <a:r>
              <a:rPr lang="ru-RU" dirty="0" smtClean="0"/>
              <a:t> </a:t>
            </a:r>
            <a:r>
              <a:rPr lang="ru-RU" dirty="0" err="1" smtClean="0"/>
              <a:t>мерзімді</a:t>
            </a:r>
            <a:r>
              <a:rPr lang="ru-RU" dirty="0" smtClean="0"/>
              <a:t> </a:t>
            </a:r>
            <a:r>
              <a:rPr lang="ru-RU" dirty="0" err="1" smtClean="0"/>
              <a:t>займ</a:t>
            </a:r>
            <a:r>
              <a:rPr lang="kk-KZ" dirty="0"/>
              <a:t>дар </a:t>
            </a:r>
            <a:endParaRPr lang="ru-RU" dirty="0"/>
          </a:p>
          <a:p>
            <a:pPr eaLnBrk="1" fontAlgn="auto" hangingPunct="1">
              <a:spcAft>
                <a:spcPts val="0"/>
              </a:spcAft>
              <a:defRPr/>
            </a:pPr>
            <a:r>
              <a:rPr lang="ru-RU" dirty="0" err="1"/>
              <a:t>Қысқа</a:t>
            </a:r>
            <a:r>
              <a:rPr lang="ru-RU" dirty="0"/>
              <a:t> </a:t>
            </a:r>
            <a:r>
              <a:rPr lang="ru-RU" dirty="0" err="1"/>
              <a:t>және</a:t>
            </a:r>
            <a:r>
              <a:rPr lang="ru-RU" dirty="0"/>
              <a:t> </a:t>
            </a:r>
            <a:r>
              <a:rPr lang="ru-RU" dirty="0" err="1"/>
              <a:t>ұзақ</a:t>
            </a:r>
            <a:r>
              <a:rPr lang="ru-RU" dirty="0"/>
              <a:t> </a:t>
            </a:r>
            <a:r>
              <a:rPr lang="ru-RU" dirty="0" err="1"/>
              <a:t>мерзімді</a:t>
            </a:r>
            <a:r>
              <a:rPr lang="ru-RU" dirty="0"/>
              <a:t> </a:t>
            </a:r>
            <a:r>
              <a:rPr lang="ru-RU" dirty="0" smtClean="0"/>
              <a:t>т</a:t>
            </a:r>
            <a:r>
              <a:rPr lang="kk-KZ" dirty="0" smtClean="0"/>
              <a:t>уынды </a:t>
            </a:r>
            <a:r>
              <a:rPr lang="kk-KZ" dirty="0"/>
              <a:t>қаржылық құралдар</a:t>
            </a:r>
            <a:endParaRPr lang="ru-RU" dirty="0"/>
          </a:p>
          <a:p>
            <a:pPr eaLnBrk="1" fontAlgn="auto" hangingPunct="1">
              <a:spcAft>
                <a:spcPts val="0"/>
              </a:spcAft>
              <a:defRPr/>
            </a:pPr>
            <a:r>
              <a:rPr lang="kk-KZ" dirty="0" smtClean="0"/>
              <a:t>Басқада </a:t>
            </a:r>
            <a:r>
              <a:rPr lang="ru-RU" dirty="0" err="1" smtClean="0"/>
              <a:t>қысқа</a:t>
            </a:r>
            <a:r>
              <a:rPr lang="ru-RU" dirty="0" smtClean="0"/>
              <a:t> </a:t>
            </a:r>
            <a:r>
              <a:rPr lang="ru-RU" dirty="0" err="1"/>
              <a:t>және</a:t>
            </a:r>
            <a:r>
              <a:rPr lang="ru-RU" dirty="0"/>
              <a:t> </a:t>
            </a:r>
            <a:r>
              <a:rPr lang="ru-RU" dirty="0" err="1"/>
              <a:t>ұзақ</a:t>
            </a:r>
            <a:r>
              <a:rPr lang="ru-RU" dirty="0"/>
              <a:t> </a:t>
            </a:r>
            <a:r>
              <a:rPr lang="kk-KZ" dirty="0" smtClean="0"/>
              <a:t> </a:t>
            </a:r>
            <a:r>
              <a:rPr lang="kk-KZ" dirty="0"/>
              <a:t>мерзімді қаржылық міндеттемелер </a:t>
            </a:r>
            <a:endParaRPr lang="ru-RU" dirty="0"/>
          </a:p>
          <a:p>
            <a:pPr eaLnBrk="1" fontAlgn="auto" hangingPunct="1">
              <a:spcAft>
                <a:spcPts val="0"/>
              </a:spcAft>
              <a:defRPr/>
            </a:pPr>
            <a:r>
              <a:rPr lang="kk-KZ" dirty="0"/>
              <a:t>Қысқа </a:t>
            </a:r>
            <a:r>
              <a:rPr lang="kk-KZ" dirty="0" smtClean="0"/>
              <a:t>және ұзақ мерзімді </a:t>
            </a:r>
            <a:r>
              <a:rPr lang="kk-KZ" dirty="0"/>
              <a:t>саудалық және басқада кредиторлық берешек </a:t>
            </a:r>
            <a:endParaRPr lang="ru-RU" dirty="0"/>
          </a:p>
          <a:p>
            <a:pPr eaLnBrk="1" fontAlgn="auto" hangingPunct="1">
              <a:spcAft>
                <a:spcPts val="0"/>
              </a:spcAft>
              <a:defRPr/>
            </a:pPr>
            <a:r>
              <a:rPr lang="kk-KZ" dirty="0"/>
              <a:t>Қысқа </a:t>
            </a:r>
            <a:r>
              <a:rPr lang="kk-KZ" dirty="0" smtClean="0"/>
              <a:t>және ұзақ мерзімді </a:t>
            </a:r>
            <a:r>
              <a:rPr lang="kk-KZ" dirty="0"/>
              <a:t>резервтер </a:t>
            </a:r>
            <a:endParaRPr lang="ru-RU" dirty="0"/>
          </a:p>
          <a:p>
            <a:pPr eaLnBrk="1" fontAlgn="auto" hangingPunct="1">
              <a:spcAft>
                <a:spcPts val="0"/>
              </a:spcAft>
              <a:defRPr/>
            </a:pPr>
            <a:r>
              <a:rPr lang="kk-KZ" dirty="0"/>
              <a:t>Табыс салығы бойынша ағымды салықтық міндеттеме </a:t>
            </a:r>
            <a:endParaRPr lang="ru-RU" dirty="0"/>
          </a:p>
          <a:p>
            <a:pPr eaLnBrk="1" fontAlgn="auto" hangingPunct="1">
              <a:spcAft>
                <a:spcPts val="0"/>
              </a:spcAft>
              <a:defRPr/>
            </a:pPr>
            <a:r>
              <a:rPr lang="kk-KZ" dirty="0"/>
              <a:t>Жұмыскерлерге сыйақы </a:t>
            </a:r>
            <a:endParaRPr lang="kk-KZ" dirty="0" smtClean="0"/>
          </a:p>
          <a:p>
            <a:pPr eaLnBrk="1" fontAlgn="auto" hangingPunct="1">
              <a:spcAft>
                <a:spcPts val="0"/>
              </a:spcAft>
              <a:defRPr/>
            </a:pPr>
            <a:r>
              <a:rPr lang="kk-KZ" dirty="0" smtClean="0"/>
              <a:t>Кейінге қалдырылған  салықтық міндеттемелер</a:t>
            </a:r>
            <a:endParaRPr lang="ru-RU" dirty="0"/>
          </a:p>
          <a:p>
            <a:pPr eaLnBrk="1" fontAlgn="auto" hangingPunct="1">
              <a:spcAft>
                <a:spcPts val="0"/>
              </a:spcAft>
              <a:defRPr/>
            </a:pPr>
            <a:r>
              <a:rPr lang="kk-KZ" dirty="0"/>
              <a:t>Басқада </a:t>
            </a:r>
            <a:r>
              <a:rPr lang="kk-KZ" dirty="0" smtClean="0"/>
              <a:t>қысқа және ұзақ мерзімді </a:t>
            </a:r>
            <a:r>
              <a:rPr lang="kk-KZ" dirty="0"/>
              <a:t>міндеттемелер </a:t>
            </a:r>
            <a:endParaRPr lang="ru-RU" dirty="0"/>
          </a:p>
        </p:txBody>
      </p:sp>
    </p:spTree>
    <p:extLst>
      <p:ext uri="{BB962C8B-B14F-4D97-AF65-F5344CB8AC3E}">
        <p14:creationId xmlns:p14="http://schemas.microsoft.com/office/powerpoint/2010/main" val="3303345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r>
              <a:rPr lang="kk-KZ" b="1" dirty="0" smtClean="0">
                <a:solidFill>
                  <a:schemeClr val="tx1"/>
                </a:solidFill>
              </a:rPr>
              <a:t>Міндеттемелерді анықтау белгілері</a:t>
            </a:r>
            <a:endParaRPr lang="ru-RU" b="1" dirty="0">
              <a:solidFill>
                <a:schemeClr val="tx1"/>
              </a:solidFill>
            </a:endParaRPr>
          </a:p>
        </p:txBody>
      </p:sp>
      <p:sp>
        <p:nvSpPr>
          <p:cNvPr id="3" name="Объект 2"/>
          <p:cNvSpPr>
            <a:spLocks noGrp="1"/>
          </p:cNvSpPr>
          <p:nvPr>
            <p:ph sz="quarter" idx="1"/>
          </p:nvPr>
        </p:nvSpPr>
        <p:spPr/>
        <p:txBody>
          <a:bodyPr rtlCol="0">
            <a:normAutofit fontScale="92500"/>
          </a:bodyPr>
          <a:lstStyle/>
          <a:p>
            <a:pPr eaLnBrk="1" fontAlgn="auto" hangingPunct="1">
              <a:spcAft>
                <a:spcPts val="0"/>
              </a:spcAft>
              <a:defRPr/>
            </a:pPr>
            <a:r>
              <a:rPr lang="ru-RU" dirty="0"/>
              <a:t>- </a:t>
            </a:r>
            <a:r>
              <a:rPr lang="ru-RU" dirty="0" err="1" smtClean="0"/>
              <a:t>міндеттеме</a:t>
            </a:r>
            <a:r>
              <a:rPr lang="ru-RU" dirty="0" smtClean="0"/>
              <a:t> осы </a:t>
            </a:r>
            <a:r>
              <a:rPr lang="ru-RU" dirty="0" err="1" smtClean="0"/>
              <a:t>уақытта</a:t>
            </a:r>
            <a:r>
              <a:rPr lang="ru-RU" dirty="0" smtClean="0"/>
              <a:t> </a:t>
            </a:r>
            <a:r>
              <a:rPr lang="ru-RU" dirty="0" err="1" smtClean="0"/>
              <a:t>немесе</a:t>
            </a:r>
            <a:r>
              <a:rPr lang="ru-RU" dirty="0" smtClean="0"/>
              <a:t> </a:t>
            </a:r>
            <a:r>
              <a:rPr lang="ru-RU" dirty="0" err="1" smtClean="0"/>
              <a:t>өткен</a:t>
            </a:r>
            <a:r>
              <a:rPr lang="ru-RU" dirty="0" smtClean="0"/>
              <a:t> </a:t>
            </a:r>
            <a:r>
              <a:rPr lang="ru-RU" dirty="0" err="1" smtClean="0"/>
              <a:t>кезеңдердің</a:t>
            </a:r>
            <a:r>
              <a:rPr lang="ru-RU" dirty="0" smtClean="0"/>
              <a:t> </a:t>
            </a:r>
            <a:r>
              <a:rPr lang="ru-RU" dirty="0" err="1" smtClean="0"/>
              <a:t>нәтижесінде</a:t>
            </a:r>
            <a:r>
              <a:rPr lang="ru-RU" dirty="0" smtClean="0"/>
              <a:t>  </a:t>
            </a:r>
            <a:r>
              <a:rPr lang="ru-RU" dirty="0" err="1"/>
              <a:t>пайда</a:t>
            </a:r>
            <a:r>
              <a:rPr lang="ru-RU" dirty="0"/>
              <a:t> </a:t>
            </a:r>
            <a:r>
              <a:rPr lang="ru-RU" dirty="0" err="1" smtClean="0"/>
              <a:t>болуы</a:t>
            </a:r>
            <a:r>
              <a:rPr lang="ru-RU" dirty="0" smtClean="0"/>
              <a:t> </a:t>
            </a:r>
            <a:r>
              <a:rPr lang="ru-RU" dirty="0" err="1" smtClean="0"/>
              <a:t>мүмкін</a:t>
            </a:r>
            <a:r>
              <a:rPr lang="ru-RU" dirty="0" smtClean="0"/>
              <a:t>, </a:t>
            </a:r>
            <a:r>
              <a:rPr lang="ru-RU" dirty="0" err="1" smtClean="0"/>
              <a:t>мысалы</a:t>
            </a:r>
            <a:r>
              <a:rPr lang="ru-RU" dirty="0" smtClean="0"/>
              <a:t>: </a:t>
            </a:r>
            <a:r>
              <a:rPr lang="ru-RU" dirty="0" err="1" smtClean="0"/>
              <a:t>сатып</a:t>
            </a:r>
            <a:r>
              <a:rPr lang="ru-RU" dirty="0" smtClean="0"/>
              <a:t> </a:t>
            </a:r>
            <a:r>
              <a:rPr lang="ru-RU" dirty="0" err="1" smtClean="0"/>
              <a:t>алынған</a:t>
            </a:r>
            <a:r>
              <a:rPr lang="ru-RU" dirty="0" smtClean="0"/>
              <a:t> </a:t>
            </a:r>
            <a:r>
              <a:rPr lang="ru-RU" dirty="0" err="1" smtClean="0"/>
              <a:t>тауарлар</a:t>
            </a:r>
            <a:r>
              <a:rPr lang="ru-RU" dirty="0" smtClean="0"/>
              <a:t>;  </a:t>
            </a:r>
            <a:endParaRPr lang="ru-RU" dirty="0"/>
          </a:p>
          <a:p>
            <a:pPr eaLnBrk="1" fontAlgn="auto" hangingPunct="1">
              <a:spcAft>
                <a:spcPts val="0"/>
              </a:spcAft>
              <a:defRPr/>
            </a:pPr>
            <a:r>
              <a:rPr lang="ru-RU" dirty="0"/>
              <a:t>- </a:t>
            </a:r>
            <a:r>
              <a:rPr lang="ru-RU" dirty="0" err="1" smtClean="0"/>
              <a:t>міндеттеме</a:t>
            </a:r>
            <a:r>
              <a:rPr lang="ru-RU" dirty="0" smtClean="0"/>
              <a:t> </a:t>
            </a:r>
            <a:r>
              <a:rPr lang="ru-RU" dirty="0" err="1" smtClean="0"/>
              <a:t>кредиторлық</a:t>
            </a:r>
            <a:r>
              <a:rPr lang="ru-RU" dirty="0" smtClean="0"/>
              <a:t> </a:t>
            </a:r>
            <a:r>
              <a:rPr lang="ru-RU" dirty="0" err="1" smtClean="0"/>
              <a:t>берешек</a:t>
            </a:r>
            <a:r>
              <a:rPr lang="ru-RU" dirty="0" smtClean="0"/>
              <a:t> </a:t>
            </a:r>
            <a:r>
              <a:rPr lang="ru-RU" dirty="0" err="1" smtClean="0"/>
              <a:t>ретінде</a:t>
            </a:r>
            <a:r>
              <a:rPr lang="ru-RU" dirty="0" smtClean="0"/>
              <a:t> </a:t>
            </a:r>
            <a:r>
              <a:rPr lang="ru-RU" dirty="0" err="1" smtClean="0"/>
              <a:t>пайда</a:t>
            </a:r>
            <a:r>
              <a:rPr lang="ru-RU" dirty="0" smtClean="0"/>
              <a:t> </a:t>
            </a:r>
            <a:r>
              <a:rPr lang="ru-RU" dirty="0" err="1" smtClean="0"/>
              <a:t>болуы</a:t>
            </a:r>
            <a:r>
              <a:rPr lang="ru-RU" dirty="0" smtClean="0"/>
              <a:t> </a:t>
            </a:r>
            <a:r>
              <a:rPr lang="ru-RU" dirty="0" err="1" smtClean="0"/>
              <a:t>мүмкін</a:t>
            </a:r>
            <a:r>
              <a:rPr lang="ru-RU" dirty="0" smtClean="0"/>
              <a:t>, </a:t>
            </a:r>
            <a:r>
              <a:rPr lang="ru-RU" dirty="0" err="1" smtClean="0"/>
              <a:t>егер</a:t>
            </a:r>
            <a:r>
              <a:rPr lang="ru-RU" dirty="0" smtClean="0"/>
              <a:t> </a:t>
            </a:r>
            <a:r>
              <a:rPr lang="ru-RU" dirty="0" err="1" smtClean="0"/>
              <a:t>олар</a:t>
            </a:r>
            <a:r>
              <a:rPr lang="ru-RU" dirty="0" smtClean="0"/>
              <a:t> </a:t>
            </a:r>
            <a:r>
              <a:rPr lang="ru-RU" dirty="0" err="1" smtClean="0"/>
              <a:t>болашақта</a:t>
            </a:r>
            <a:r>
              <a:rPr lang="ru-RU" dirty="0" smtClean="0"/>
              <a:t> </a:t>
            </a:r>
            <a:r>
              <a:rPr lang="ru-RU" dirty="0" err="1" smtClean="0"/>
              <a:t>шаруашылық</a:t>
            </a:r>
            <a:r>
              <a:rPr lang="ru-RU" dirty="0" smtClean="0"/>
              <a:t> </a:t>
            </a:r>
            <a:r>
              <a:rPr lang="ru-RU" dirty="0" err="1" smtClean="0"/>
              <a:t>байланысты</a:t>
            </a:r>
            <a:r>
              <a:rPr lang="ru-RU" dirty="0" smtClean="0"/>
              <a:t> </a:t>
            </a:r>
            <a:r>
              <a:rPr lang="ru-RU" dirty="0" err="1" smtClean="0"/>
              <a:t>сақтау</a:t>
            </a:r>
            <a:r>
              <a:rPr lang="ru-RU" dirty="0" smtClean="0"/>
              <a:t> </a:t>
            </a:r>
            <a:r>
              <a:rPr lang="ru-RU" dirty="0" err="1" smtClean="0"/>
              <a:t>қажеттілігі</a:t>
            </a:r>
            <a:r>
              <a:rPr lang="ru-RU" dirty="0" smtClean="0"/>
              <a:t> </a:t>
            </a:r>
            <a:r>
              <a:rPr lang="ru-RU" dirty="0" err="1" smtClean="0"/>
              <a:t>туындайтын</a:t>
            </a:r>
            <a:r>
              <a:rPr lang="ru-RU" dirty="0" smtClean="0"/>
              <a:t> </a:t>
            </a:r>
            <a:r>
              <a:rPr lang="ru-RU" dirty="0" err="1" smtClean="0"/>
              <a:t>болса</a:t>
            </a:r>
            <a:r>
              <a:rPr lang="ru-RU" dirty="0" smtClean="0"/>
              <a:t>;</a:t>
            </a:r>
          </a:p>
          <a:p>
            <a:pPr eaLnBrk="1" fontAlgn="auto" hangingPunct="1">
              <a:spcAft>
                <a:spcPts val="0"/>
              </a:spcAft>
              <a:defRPr/>
            </a:pPr>
            <a:r>
              <a:rPr lang="en-US" dirty="0" smtClean="0"/>
              <a:t>- </a:t>
            </a:r>
            <a:r>
              <a:rPr lang="ru-RU" dirty="0" err="1" smtClean="0"/>
              <a:t>міндеттеме</a:t>
            </a:r>
            <a:r>
              <a:rPr lang="ru-RU" dirty="0" smtClean="0"/>
              <a:t> </a:t>
            </a:r>
            <a:r>
              <a:rPr lang="ru-RU" dirty="0" err="1"/>
              <a:t>қайтарылуы</a:t>
            </a:r>
            <a:r>
              <a:rPr lang="ru-RU" dirty="0"/>
              <a:t> </a:t>
            </a:r>
            <a:r>
              <a:rPr lang="ru-RU" dirty="0" err="1"/>
              <a:t>мүмкін</a:t>
            </a:r>
            <a:r>
              <a:rPr lang="ru-RU" dirty="0"/>
              <a:t>, </a:t>
            </a:r>
            <a:r>
              <a:rPr lang="ru-RU" dirty="0" err="1"/>
              <a:t>бірақ</a:t>
            </a:r>
            <a:r>
              <a:rPr lang="ru-RU" dirty="0"/>
              <a:t> </a:t>
            </a:r>
            <a:r>
              <a:rPr lang="ru-RU" dirty="0" err="1"/>
              <a:t>ол</a:t>
            </a:r>
            <a:r>
              <a:rPr lang="ru-RU" dirty="0"/>
              <a:t> </a:t>
            </a:r>
            <a:r>
              <a:rPr lang="ru-RU" dirty="0" err="1"/>
              <a:t>нақты</a:t>
            </a:r>
            <a:r>
              <a:rPr lang="ru-RU" dirty="0"/>
              <a:t> </a:t>
            </a:r>
            <a:r>
              <a:rPr lang="ru-RU" dirty="0" err="1"/>
              <a:t>бағалауды</a:t>
            </a:r>
            <a:r>
              <a:rPr lang="ru-RU" dirty="0"/>
              <a:t> </a:t>
            </a:r>
            <a:r>
              <a:rPr lang="ru-RU" dirty="0" err="1"/>
              <a:t>білдірмейді</a:t>
            </a:r>
            <a:r>
              <a:rPr lang="ru-RU" dirty="0"/>
              <a:t>, </a:t>
            </a:r>
            <a:r>
              <a:rPr lang="ru-RU" dirty="0" err="1"/>
              <a:t>өйткені</a:t>
            </a:r>
            <a:r>
              <a:rPr lang="ru-RU" dirty="0"/>
              <a:t> </a:t>
            </a:r>
            <a:r>
              <a:rPr lang="ru-RU" dirty="0" err="1"/>
              <a:t>болашақ</a:t>
            </a:r>
            <a:r>
              <a:rPr lang="ru-RU" dirty="0"/>
              <a:t> </a:t>
            </a:r>
            <a:r>
              <a:rPr lang="ru-RU" dirty="0" err="1"/>
              <a:t>төлемдер</a:t>
            </a:r>
            <a:r>
              <a:rPr lang="ru-RU" dirty="0"/>
              <a:t> </a:t>
            </a:r>
            <a:r>
              <a:rPr lang="ru-RU" dirty="0" err="1"/>
              <a:t>ықтималдылық</a:t>
            </a:r>
            <a:r>
              <a:rPr lang="ru-RU" dirty="0"/>
              <a:t> </a:t>
            </a:r>
            <a:r>
              <a:rPr lang="ru-RU" dirty="0" err="1"/>
              <a:t>теориясына</a:t>
            </a:r>
            <a:r>
              <a:rPr lang="ru-RU" dirty="0"/>
              <a:t> </a:t>
            </a:r>
            <a:r>
              <a:rPr lang="ru-RU" dirty="0" err="1"/>
              <a:t>сәйкес</a:t>
            </a:r>
            <a:r>
              <a:rPr lang="ru-RU" dirty="0" smtClean="0"/>
              <a:t>;</a:t>
            </a:r>
          </a:p>
          <a:p>
            <a:pPr eaLnBrk="1" fontAlgn="auto" hangingPunct="1">
              <a:spcAft>
                <a:spcPts val="0"/>
              </a:spcAft>
              <a:defRPr/>
            </a:pPr>
            <a:r>
              <a:rPr lang="ru-RU" dirty="0"/>
              <a:t>- </a:t>
            </a:r>
            <a:r>
              <a:rPr lang="ru-RU" dirty="0" err="1"/>
              <a:t>міндеттеменің</a:t>
            </a:r>
            <a:r>
              <a:rPr lang="ru-RU" dirty="0"/>
              <a:t> </a:t>
            </a:r>
            <a:r>
              <a:rPr lang="ru-RU" dirty="0" err="1"/>
              <a:t>орындалуы</a:t>
            </a:r>
            <a:r>
              <a:rPr lang="ru-RU" dirty="0"/>
              <a:t> </a:t>
            </a:r>
            <a:r>
              <a:rPr lang="ru-RU" dirty="0" err="1"/>
              <a:t>мерзімі</a:t>
            </a:r>
            <a:r>
              <a:rPr lang="ru-RU" dirty="0"/>
              <a:t> </a:t>
            </a:r>
            <a:r>
              <a:rPr lang="ru-RU" dirty="0" err="1"/>
              <a:t>нақты</a:t>
            </a:r>
            <a:r>
              <a:rPr lang="ru-RU" dirty="0"/>
              <a:t> </a:t>
            </a:r>
            <a:r>
              <a:rPr lang="ru-RU" dirty="0" err="1"/>
              <a:t>болмаса</a:t>
            </a:r>
            <a:r>
              <a:rPr lang="ru-RU" dirty="0"/>
              <a:t> да, </a:t>
            </a:r>
            <a:r>
              <a:rPr lang="ru-RU" dirty="0" err="1"/>
              <a:t>анықталған</a:t>
            </a:r>
            <a:r>
              <a:rPr lang="ru-RU" dirty="0"/>
              <a:t> </a:t>
            </a:r>
            <a:r>
              <a:rPr lang="ru-RU" dirty="0" err="1"/>
              <a:t>болуы</a:t>
            </a:r>
            <a:r>
              <a:rPr lang="ru-RU" dirty="0"/>
              <a:t> </a:t>
            </a:r>
            <a:r>
              <a:rPr lang="ru-RU" dirty="0" err="1"/>
              <a:t>керек</a:t>
            </a:r>
            <a:r>
              <a:rPr lang="ru-RU" dirty="0"/>
              <a:t>; </a:t>
            </a:r>
            <a:r>
              <a:rPr lang="ru-RU" dirty="0" err="1"/>
              <a:t>ол</a:t>
            </a:r>
            <a:r>
              <a:rPr lang="ru-RU" dirty="0"/>
              <a:t> </a:t>
            </a:r>
            <a:r>
              <a:rPr lang="ru-RU" dirty="0" err="1"/>
              <a:t>ұзартылуы</a:t>
            </a:r>
            <a:r>
              <a:rPr lang="ru-RU" dirty="0"/>
              <a:t> </a:t>
            </a:r>
            <a:r>
              <a:rPr lang="ru-RU" dirty="0" err="1"/>
              <a:t>мүмкін</a:t>
            </a:r>
            <a:r>
              <a:rPr lang="ru-RU" dirty="0"/>
              <a:t>. </a:t>
            </a:r>
          </a:p>
          <a:p>
            <a:pPr eaLnBrk="1" fontAlgn="auto" hangingPunct="1">
              <a:spcAft>
                <a:spcPts val="0"/>
              </a:spcAft>
              <a:defRPr/>
            </a:pPr>
            <a:endParaRPr lang="ru-RU" dirty="0"/>
          </a:p>
        </p:txBody>
      </p:sp>
    </p:spTree>
    <p:extLst>
      <p:ext uri="{BB962C8B-B14F-4D97-AF65-F5344CB8AC3E}">
        <p14:creationId xmlns:p14="http://schemas.microsoft.com/office/powerpoint/2010/main" val="1498039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b="1" dirty="0" err="1" smtClean="0">
                <a:solidFill>
                  <a:schemeClr val="tx1"/>
                </a:solidFill>
              </a:rPr>
              <a:t>Бухгалтерлік</a:t>
            </a:r>
            <a:r>
              <a:rPr lang="ru-RU" b="1" dirty="0" smtClean="0">
                <a:solidFill>
                  <a:schemeClr val="tx1"/>
                </a:solidFill>
              </a:rPr>
              <a:t> </a:t>
            </a:r>
            <a:r>
              <a:rPr lang="ru-RU" b="1" dirty="0" err="1" smtClean="0">
                <a:solidFill>
                  <a:schemeClr val="tx1"/>
                </a:solidFill>
              </a:rPr>
              <a:t>есепте</a:t>
            </a:r>
            <a:r>
              <a:rPr lang="ru-RU" b="1" dirty="0" smtClean="0">
                <a:solidFill>
                  <a:schemeClr val="tx1"/>
                </a:solidFill>
              </a:rPr>
              <a:t> </a:t>
            </a:r>
            <a:r>
              <a:rPr lang="ru-RU" b="1" dirty="0" err="1" smtClean="0">
                <a:solidFill>
                  <a:schemeClr val="tx1"/>
                </a:solidFill>
              </a:rPr>
              <a:t>міндеттемелер</a:t>
            </a:r>
            <a:r>
              <a:rPr lang="ru-RU" b="1" dirty="0" smtClean="0">
                <a:solidFill>
                  <a:schemeClr val="tx1"/>
                </a:solidFill>
              </a:rPr>
              <a:t> </a:t>
            </a:r>
            <a:r>
              <a:rPr lang="ru-RU" b="1" dirty="0" err="1" smtClean="0">
                <a:solidFill>
                  <a:schemeClr val="tx1"/>
                </a:solidFill>
              </a:rPr>
              <a:t>бойынша</a:t>
            </a:r>
            <a:r>
              <a:rPr lang="ru-RU" b="1" dirty="0" smtClean="0">
                <a:solidFill>
                  <a:schemeClr val="tx1"/>
                </a:solidFill>
              </a:rPr>
              <a:t> </a:t>
            </a:r>
            <a:r>
              <a:rPr lang="ru-RU" b="1" dirty="0" err="1" smtClean="0">
                <a:solidFill>
                  <a:schemeClr val="tx1"/>
                </a:solidFill>
              </a:rPr>
              <a:t>көрсетіледі</a:t>
            </a:r>
            <a:endParaRPr lang="ru-RU" b="1" dirty="0">
              <a:solidFill>
                <a:schemeClr val="tx1"/>
              </a:solidFill>
            </a:endParaRPr>
          </a:p>
        </p:txBody>
      </p:sp>
      <p:sp>
        <p:nvSpPr>
          <p:cNvPr id="9219" name="Объект 2"/>
          <p:cNvSpPr>
            <a:spLocks noGrp="1"/>
          </p:cNvSpPr>
          <p:nvPr>
            <p:ph sz="quarter" idx="1"/>
          </p:nvPr>
        </p:nvSpPr>
        <p:spPr/>
        <p:txBody>
          <a:bodyPr/>
          <a:lstStyle/>
          <a:p>
            <a:pPr eaLnBrk="1" hangingPunct="1"/>
            <a:r>
              <a:rPr lang="ru-RU" altLang="ru-RU" smtClean="0"/>
              <a:t>Міндеттемелердің пайда болуы;</a:t>
            </a:r>
          </a:p>
          <a:p>
            <a:pPr eaLnBrk="1" hangingPunct="1"/>
            <a:r>
              <a:rPr lang="ru-RU" altLang="ru-RU" smtClean="0"/>
              <a:t>Міндеттемелерді бағалау;</a:t>
            </a:r>
          </a:p>
          <a:p>
            <a:pPr eaLnBrk="1" hangingPunct="1"/>
            <a:r>
              <a:rPr lang="ru-RU" altLang="ru-RU" smtClean="0"/>
              <a:t>Міндеттемелерді жіктеу.</a:t>
            </a:r>
          </a:p>
          <a:p>
            <a:pPr eaLnBrk="1" hangingPunct="1"/>
            <a:endParaRPr lang="ru-RU" altLang="ru-RU" smtClean="0"/>
          </a:p>
        </p:txBody>
      </p:sp>
    </p:spTree>
    <p:extLst>
      <p:ext uri="{BB962C8B-B14F-4D97-AF65-F5344CB8AC3E}">
        <p14:creationId xmlns:p14="http://schemas.microsoft.com/office/powerpoint/2010/main" val="1292375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534400" cy="1328192"/>
          </a:xfrm>
        </p:spPr>
        <p:txBody>
          <a:bodyPr>
            <a:normAutofit fontScale="90000"/>
          </a:bodyPr>
          <a:lstStyle/>
          <a:p>
            <a:r>
              <a:rPr lang="kk-KZ" dirty="0">
                <a:solidFill>
                  <a:schemeClr val="tx1"/>
                </a:solidFill>
              </a:rPr>
              <a:t>Міндеттемелерді реттеу әртүрлі әдістермен жүргізіліу мүмкін:</a:t>
            </a:r>
            <a:r>
              <a:rPr lang="ru-RU" dirty="0">
                <a:solidFill>
                  <a:schemeClr val="tx1"/>
                </a:solidFill>
              </a:rPr>
              <a:t/>
            </a:r>
            <a:br>
              <a:rPr lang="ru-RU" dirty="0">
                <a:solidFill>
                  <a:schemeClr val="tx1"/>
                </a:solidFill>
              </a:rPr>
            </a:br>
            <a:endParaRPr lang="ru-RU" dirty="0">
              <a:solidFill>
                <a:schemeClr val="tx1"/>
              </a:solidFill>
            </a:endParaRPr>
          </a:p>
        </p:txBody>
      </p:sp>
      <p:sp>
        <p:nvSpPr>
          <p:cNvPr id="3" name="Объект 2"/>
          <p:cNvSpPr>
            <a:spLocks noGrp="1"/>
          </p:cNvSpPr>
          <p:nvPr>
            <p:ph sz="quarter" idx="1"/>
          </p:nvPr>
        </p:nvSpPr>
        <p:spPr/>
        <p:txBody>
          <a:bodyPr/>
          <a:lstStyle/>
          <a:p>
            <a:pPr lvl="0"/>
            <a:r>
              <a:rPr lang="kk-KZ" dirty="0" smtClean="0"/>
              <a:t>ақша </a:t>
            </a:r>
            <a:r>
              <a:rPr lang="kk-KZ" dirty="0"/>
              <a:t>қаражаттарын төлеу;</a:t>
            </a:r>
            <a:endParaRPr lang="ru-RU" dirty="0"/>
          </a:p>
          <a:p>
            <a:pPr lvl="0"/>
            <a:r>
              <a:rPr lang="kk-KZ" dirty="0"/>
              <a:t>басқа активтерді беру;</a:t>
            </a:r>
            <a:endParaRPr lang="ru-RU" dirty="0"/>
          </a:p>
          <a:p>
            <a:pPr lvl="0"/>
            <a:r>
              <a:rPr lang="kk-KZ" dirty="0"/>
              <a:t>қызмет көрсету;</a:t>
            </a:r>
            <a:endParaRPr lang="ru-RU" dirty="0"/>
          </a:p>
          <a:p>
            <a:pPr lvl="0"/>
            <a:r>
              <a:rPr lang="kk-KZ" dirty="0"/>
              <a:t>бір міндеттемені екішісімен ауыстыру;</a:t>
            </a:r>
            <a:endParaRPr lang="ru-RU" dirty="0"/>
          </a:p>
          <a:p>
            <a:pPr lvl="0"/>
            <a:r>
              <a:rPr lang="kk-KZ" dirty="0"/>
              <a:t>міндеттемелерді капиталға ауыстыру.</a:t>
            </a:r>
            <a:endParaRPr lang="ru-RU" dirty="0"/>
          </a:p>
          <a:p>
            <a:endParaRPr lang="ru-RU" dirty="0"/>
          </a:p>
        </p:txBody>
      </p:sp>
    </p:spTree>
    <p:extLst>
      <p:ext uri="{BB962C8B-B14F-4D97-AF65-F5344CB8AC3E}">
        <p14:creationId xmlns:p14="http://schemas.microsoft.com/office/powerpoint/2010/main" val="2953878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kk-KZ" b="1" dirty="0">
                <a:solidFill>
                  <a:schemeClr val="tx1"/>
                </a:solidFill>
              </a:rPr>
              <a:t>Несиелер бойынша міндеттемелер </a:t>
            </a:r>
            <a:r>
              <a:rPr lang="kk-KZ" b="1" dirty="0" smtClean="0">
                <a:solidFill>
                  <a:schemeClr val="tx1"/>
                </a:solidFill>
              </a:rPr>
              <a:t>есебі</a:t>
            </a:r>
            <a:endParaRPr lang="ru-RU" b="1" dirty="0">
              <a:solidFill>
                <a:schemeClr val="tx1"/>
              </a:solidFill>
            </a:endParaRPr>
          </a:p>
        </p:txBody>
      </p:sp>
      <p:sp>
        <p:nvSpPr>
          <p:cNvPr id="10243" name="Объект 2"/>
          <p:cNvSpPr>
            <a:spLocks noGrp="1"/>
          </p:cNvSpPr>
          <p:nvPr>
            <p:ph sz="quarter" idx="1"/>
          </p:nvPr>
        </p:nvSpPr>
        <p:spPr/>
        <p:txBody>
          <a:bodyPr>
            <a:normAutofit fontScale="70000" lnSpcReduction="20000"/>
          </a:bodyPr>
          <a:lstStyle/>
          <a:p>
            <a:pPr algn="just"/>
            <a:r>
              <a:rPr lang="ru-RU" b="1" i="1" dirty="0"/>
              <a:t> </a:t>
            </a:r>
            <a:r>
              <a:rPr lang="kk-KZ" b="1" i="1" dirty="0"/>
              <a:t>Несие –</a:t>
            </a:r>
            <a:r>
              <a:rPr lang="kk-KZ" dirty="0"/>
              <a:t>бір заңды тұлғаның екінші бір заңды тұлғаға немесе жеке адамның заңды тұлғағаәдетте келісілген мөлшерде пайыз алу үшін белгілі бір уақытқа заттай немесе ақшалай уақытша қаржы беруге байланысты пайда болатын экономикалық қарым-қатынас жүйесі болып табылады.</a:t>
            </a:r>
            <a:endParaRPr lang="ru-RU" dirty="0"/>
          </a:p>
          <a:p>
            <a:pPr algn="just"/>
            <a:r>
              <a:rPr lang="kk-KZ" dirty="0"/>
              <a:t>Нарықтық экономика жағдайында несие коммерциялық және банктік болып екіге бөлінеді.</a:t>
            </a:r>
            <a:endParaRPr lang="ru-RU" dirty="0"/>
          </a:p>
          <a:p>
            <a:pPr algn="just"/>
            <a:r>
              <a:rPr lang="kk-KZ" b="1" i="1" dirty="0"/>
              <a:t>Коммерциялық несие</a:t>
            </a:r>
            <a:r>
              <a:rPr lang="kk-KZ" b="1" dirty="0"/>
              <a:t>- </a:t>
            </a:r>
            <a:r>
              <a:rPr lang="kk-KZ" dirty="0"/>
              <a:t>бір субъектінің екінші бір субъектіге сатқан тауарының құнынан алынатын төлемнің кейінге қалдырылуына байланысты туындайды.</a:t>
            </a:r>
            <a:endParaRPr lang="ru-RU" dirty="0"/>
          </a:p>
          <a:p>
            <a:pPr algn="just"/>
            <a:r>
              <a:rPr lang="kk-KZ" b="1" i="1" dirty="0"/>
              <a:t>Банк несиесі</a:t>
            </a:r>
            <a:r>
              <a:rPr lang="kk-KZ" b="1" dirty="0"/>
              <a:t>- </a:t>
            </a:r>
            <a:r>
              <a:rPr lang="kk-KZ" dirty="0"/>
              <a:t>субъектіге ақша қаражаты түрінде өндірісін ұлғайтуға, ағымдағы қызметтерге байланысты қарыздарын төлеу үшін беріледі.</a:t>
            </a:r>
            <a:r>
              <a:rPr lang="kk-KZ" b="1" dirty="0"/>
              <a:t> </a:t>
            </a:r>
            <a:endParaRPr lang="ru-RU" dirty="0"/>
          </a:p>
          <a:p>
            <a:pPr algn="just"/>
            <a:r>
              <a:rPr lang="kk-KZ" dirty="0"/>
              <a:t>Берілетін уақыт аралығына байланысты банк несиесі қысқа мерзімді (бір жылға дейінгі уақыт) және ұзақ мерзімді (бір жылдан артық уақыт) болып екіге бөлінеді.</a:t>
            </a:r>
            <a:r>
              <a:rPr lang="kk-KZ" b="1" dirty="0"/>
              <a:t> </a:t>
            </a:r>
            <a:endParaRPr lang="ru-RU" dirty="0"/>
          </a:p>
          <a:p>
            <a:pPr algn="just"/>
            <a:r>
              <a:rPr lang="kk-KZ" dirty="0"/>
              <a:t>              Несиенің объективті қажеттілігі- бұл, субъектінің өндірістік және сауда айналымы капиталының жетіспеушілігінен туындайды. </a:t>
            </a:r>
            <a:endParaRPr lang="ru-RU" dirty="0"/>
          </a:p>
        </p:txBody>
      </p:sp>
    </p:spTree>
    <p:extLst>
      <p:ext uri="{BB962C8B-B14F-4D97-AF65-F5344CB8AC3E}">
        <p14:creationId xmlns:p14="http://schemas.microsoft.com/office/powerpoint/2010/main" val="2431331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normAutofit fontScale="77500" lnSpcReduction="20000"/>
          </a:bodyPr>
          <a:lstStyle/>
          <a:p>
            <a:pPr algn="just"/>
            <a:r>
              <a:rPr lang="kk-KZ" b="1" dirty="0"/>
              <a:t> Б</a:t>
            </a:r>
            <a:r>
              <a:rPr lang="kk-KZ" dirty="0"/>
              <a:t>анкке несие алу үшін бірінші рет барған кәсіпорын өзінің жарғысын, ұйымдастыру құжаттарының көшірмесін, ережелерді, жалға алу келісімдерін, тіркеу куәлігін және клиенттін кредит алу құқығының барлығын растайтын құжаттар ұсынады. </a:t>
            </a:r>
            <a:endParaRPr lang="ru-RU" dirty="0"/>
          </a:p>
          <a:p>
            <a:pPr algn="just"/>
            <a:r>
              <a:rPr lang="kk-KZ" dirty="0"/>
              <a:t>   Қарыз алушыға несие жасалынған несие шартына сай беріледі. Бұл келісімде кредиттің мақсаты, мөлшері және мерзімі, құжаттар тізімі және олардың банкке ұсынылу мерзімділігі, кредиттің мақсатты пайдаланылуын және қамсыздандырылуын тексеру нысандары, несие бойынша қарыздарды өтеудің есебіне кепілге салынған мүліктерді өткізудің рәсімдері, қамсыздандыруды тексеру үшін банкке ұсынылатын ақпараттардың мазмұны көзделді. </a:t>
            </a:r>
            <a:endParaRPr lang="ru-RU" dirty="0"/>
          </a:p>
          <a:p>
            <a:pPr algn="just"/>
            <a:r>
              <a:rPr lang="kk-KZ" dirty="0"/>
              <a:t> Қысқа мерзімді кредит әдетте 12 айдан аспайтын мерзімге кредиттелетін материалдық құндылықтардың айналымдылығына және шыққан шығынның өзін-өзі ақтауына негізделіп беріледі. </a:t>
            </a:r>
            <a:endParaRPr lang="ru-RU" dirty="0"/>
          </a:p>
        </p:txBody>
      </p:sp>
    </p:spTree>
    <p:extLst>
      <p:ext uri="{BB962C8B-B14F-4D97-AF65-F5344CB8AC3E}">
        <p14:creationId xmlns:p14="http://schemas.microsoft.com/office/powerpoint/2010/main" val="3061141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normAutofit lnSpcReduction="10000"/>
          </a:bodyPr>
          <a:lstStyle/>
          <a:p>
            <a:pPr algn="just"/>
            <a:r>
              <a:rPr lang="kk-KZ" dirty="0"/>
              <a:t>Алынған несиелерді есепке алу 3010 «Қысқа мерзімді банк займдары», 3020 «Алынған қысқа мерзімді займдар», 4010 «Ұзақ мерзімді банктік займдар», 4020 «Ұзақ мерзімді алынған займдар» пассивті шоттарында жүргізіледі.  Бұл шоттардың кредиті бойынша банк және басқа мекемелер алдындағы несиелер бойынша қарыздардың қалдығы және алынған несиелер сомалары, ал дебеті бойынша несиелердің қайтарылуы, яғни қарыздардың азайтылуы көрсетіледі.</a:t>
            </a:r>
            <a:endParaRPr lang="ru-RU" dirty="0"/>
          </a:p>
          <a:p>
            <a:pPr algn="just"/>
            <a:endParaRPr lang="ru-RU" dirty="0"/>
          </a:p>
        </p:txBody>
      </p:sp>
    </p:spTree>
    <p:extLst>
      <p:ext uri="{BB962C8B-B14F-4D97-AF65-F5344CB8AC3E}">
        <p14:creationId xmlns:p14="http://schemas.microsoft.com/office/powerpoint/2010/main" val="164637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764704"/>
            <a:ext cx="8534400" cy="758952"/>
          </a:xfrm>
        </p:spPr>
        <p:txBody>
          <a:bodyPr>
            <a:normAutofit fontScale="90000"/>
          </a:bodyPr>
          <a:lstStyle/>
          <a:p>
            <a:r>
              <a:rPr lang="kk-KZ" b="1" dirty="0">
                <a:solidFill>
                  <a:schemeClr val="tx1"/>
                </a:solidFill>
              </a:rPr>
              <a:t>Несиелер  есебі  бойынша  шоттар корреспонденциясның кестесі</a:t>
            </a:r>
            <a:r>
              <a:rPr lang="ru-RU" dirty="0">
                <a:solidFill>
                  <a:schemeClr val="tx1"/>
                </a:solidFill>
              </a:rPr>
              <a:t/>
            </a:r>
            <a:br>
              <a:rPr lang="ru-RU" dirty="0">
                <a:solidFill>
                  <a:schemeClr val="tx1"/>
                </a:solidFill>
              </a:rPr>
            </a:br>
            <a:endParaRPr lang="ru-RU" dirty="0">
              <a:solidFill>
                <a:schemeClr val="tx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392916075"/>
              </p:ext>
            </p:extLst>
          </p:nvPr>
        </p:nvGraphicFramePr>
        <p:xfrm>
          <a:off x="1403648" y="1700808"/>
          <a:ext cx="6372226" cy="3689096"/>
        </p:xfrm>
        <a:graphic>
          <a:graphicData uri="http://schemas.openxmlformats.org/drawingml/2006/table">
            <a:tbl>
              <a:tblPr>
                <a:tableStyleId>{5940675A-B579-460E-94D1-54222C63F5DA}</a:tableStyleId>
              </a:tblPr>
              <a:tblGrid>
                <a:gridCol w="411644"/>
                <a:gridCol w="3619038"/>
                <a:gridCol w="1170772"/>
                <a:gridCol w="1170772"/>
              </a:tblGrid>
              <a:tr h="0">
                <a:tc>
                  <a:txBody>
                    <a:bodyPr/>
                    <a:lstStyle/>
                    <a:p>
                      <a:pPr algn="ctr">
                        <a:lnSpc>
                          <a:spcPct val="150000"/>
                        </a:lnSpc>
                        <a:spcAft>
                          <a:spcPts val="0"/>
                        </a:spcAft>
                      </a:pPr>
                      <a:r>
                        <a:rPr lang="ru-RU" sz="1600" dirty="0">
                          <a:effectLst/>
                          <a:latin typeface="Arial" panose="020B0604020202020204" pitchFamily="34" charset="0"/>
                          <a:cs typeface="Arial" panose="020B0604020202020204" pitchFamily="34" charset="0"/>
                        </a:rPr>
                        <a:t> </a:t>
                      </a:r>
                    </a:p>
                    <a:p>
                      <a:pPr algn="ctr">
                        <a:lnSpc>
                          <a:spcPct val="150000"/>
                        </a:lnSpc>
                        <a:spcAft>
                          <a:spcPts val="0"/>
                        </a:spcAft>
                      </a:pPr>
                      <a:r>
                        <a:rPr lang="ru-RU" sz="1600" dirty="0">
                          <a:effectLst/>
                          <a:latin typeface="Arial" panose="020B0604020202020204" pitchFamily="34" charset="0"/>
                          <a:cs typeface="Arial" panose="020B0604020202020204" pitchFamily="34" charset="0"/>
                        </a:rPr>
                        <a:t>№</a:t>
                      </a:r>
                      <a:endParaRPr lang="ru-RU" sz="16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ru-RU" sz="1600">
                          <a:effectLst/>
                          <a:latin typeface="Arial" panose="020B0604020202020204" pitchFamily="34" charset="0"/>
                          <a:cs typeface="Arial" panose="020B0604020202020204" pitchFamily="34" charset="0"/>
                        </a:rPr>
                        <a:t> </a:t>
                      </a:r>
                    </a:p>
                    <a:p>
                      <a:pPr algn="ctr">
                        <a:spcAft>
                          <a:spcPts val="0"/>
                        </a:spcAft>
                      </a:pPr>
                      <a:r>
                        <a:rPr lang="ru-RU" sz="1600">
                          <a:effectLst/>
                          <a:latin typeface="Arial" panose="020B0604020202020204" pitchFamily="34" charset="0"/>
                          <a:cs typeface="Arial" panose="020B0604020202020204" pitchFamily="34" charset="0"/>
                        </a:rPr>
                        <a:t>Шаруашылық операция мазмұны</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ru-RU" sz="1600">
                          <a:effectLst/>
                          <a:latin typeface="Arial" panose="020B0604020202020204" pitchFamily="34" charset="0"/>
                          <a:cs typeface="Arial" panose="020B0604020202020204" pitchFamily="34" charset="0"/>
                        </a:rPr>
                        <a:t> </a:t>
                      </a:r>
                    </a:p>
                    <a:p>
                      <a:pPr algn="ctr">
                        <a:spcAft>
                          <a:spcPts val="0"/>
                        </a:spcAft>
                      </a:pPr>
                      <a:r>
                        <a:rPr lang="ru-RU" sz="1600">
                          <a:effectLst/>
                          <a:latin typeface="Arial" panose="020B0604020202020204" pitchFamily="34" charset="0"/>
                          <a:cs typeface="Arial" panose="020B0604020202020204" pitchFamily="34" charset="0"/>
                        </a:rPr>
                        <a:t>Дебет</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ru-RU" sz="1600">
                          <a:effectLst/>
                          <a:latin typeface="Arial" panose="020B0604020202020204" pitchFamily="34" charset="0"/>
                          <a:cs typeface="Arial" panose="020B0604020202020204" pitchFamily="34" charset="0"/>
                        </a:rPr>
                        <a:t> </a:t>
                      </a:r>
                    </a:p>
                    <a:p>
                      <a:pPr algn="ctr">
                        <a:spcAft>
                          <a:spcPts val="0"/>
                        </a:spcAft>
                      </a:pPr>
                      <a:r>
                        <a:rPr lang="ru-RU" sz="1600">
                          <a:effectLst/>
                          <a:latin typeface="Arial" panose="020B0604020202020204" pitchFamily="34" charset="0"/>
                          <a:cs typeface="Arial" panose="020B0604020202020204" pitchFamily="34" charset="0"/>
                        </a:rPr>
                        <a:t>Кредит</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1.</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spcAft>
                          <a:spcPts val="0"/>
                        </a:spcAft>
                      </a:pPr>
                      <a:r>
                        <a:rPr lang="kk-KZ" sz="1600">
                          <a:effectLst/>
                          <a:latin typeface="Arial" panose="020B0604020202020204" pitchFamily="34" charset="0"/>
                          <a:cs typeface="Arial" panose="020B0604020202020204" pitchFamily="34" charset="0"/>
                        </a:rPr>
                        <a:t>Несиелер ағымдағы банктік шотқа түсті</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1030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3010, 3020,</a:t>
                      </a:r>
                      <a:endParaRPr lang="ru-RU" sz="1600">
                        <a:effectLst/>
                        <a:latin typeface="Arial" panose="020B0604020202020204" pitchFamily="34" charset="0"/>
                        <a:cs typeface="Arial" panose="020B0604020202020204" pitchFamily="34" charset="0"/>
                      </a:endParaRPr>
                    </a:p>
                    <a:p>
                      <a:pPr algn="ctr">
                        <a:spcAft>
                          <a:spcPts val="0"/>
                        </a:spcAft>
                      </a:pPr>
                      <a:r>
                        <a:rPr lang="kk-KZ" sz="1600">
                          <a:effectLst/>
                          <a:latin typeface="Arial" panose="020B0604020202020204" pitchFamily="34" charset="0"/>
                          <a:cs typeface="Arial" panose="020B0604020202020204" pitchFamily="34" charset="0"/>
                        </a:rPr>
                        <a:t>4010, 4020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2</a:t>
                      </a:r>
                      <a:r>
                        <a:rPr lang="ru-RU" sz="1600">
                          <a:effectLst/>
                          <a:latin typeface="Arial" panose="020B0604020202020204" pitchFamily="34" charset="0"/>
                          <a:cs typeface="Arial" panose="020B0604020202020204" pitchFamily="34" charset="0"/>
                        </a:rPr>
                        <a:t>.</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just">
                        <a:spcAft>
                          <a:spcPts val="0"/>
                        </a:spcAft>
                      </a:pPr>
                      <a:r>
                        <a:rPr lang="kk-KZ" sz="1600">
                          <a:effectLst/>
                          <a:latin typeface="Arial" panose="020B0604020202020204" pitchFamily="34" charset="0"/>
                          <a:cs typeface="Arial" panose="020B0604020202020204" pitchFamily="34" charset="0"/>
                        </a:rPr>
                        <a:t>Несиелер есебінен жабдықтаушы шоты төленді</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3310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3010, 3020,</a:t>
                      </a:r>
                      <a:endParaRPr lang="ru-RU" sz="1600">
                        <a:effectLst/>
                        <a:latin typeface="Arial" panose="020B0604020202020204" pitchFamily="34" charset="0"/>
                        <a:cs typeface="Arial" panose="020B0604020202020204" pitchFamily="34" charset="0"/>
                      </a:endParaRPr>
                    </a:p>
                    <a:p>
                      <a:pPr algn="ctr">
                        <a:spcAft>
                          <a:spcPts val="0"/>
                        </a:spcAft>
                      </a:pPr>
                      <a:r>
                        <a:rPr lang="kk-KZ" sz="1600">
                          <a:effectLst/>
                          <a:latin typeface="Arial" panose="020B0604020202020204" pitchFamily="34" charset="0"/>
                          <a:cs typeface="Arial" panose="020B0604020202020204" pitchFamily="34" charset="0"/>
                        </a:rPr>
                        <a:t>4010, 4020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3</a:t>
                      </a:r>
                      <a:r>
                        <a:rPr lang="ru-RU" sz="1600">
                          <a:effectLst/>
                          <a:latin typeface="Arial" panose="020B0604020202020204" pitchFamily="34" charset="0"/>
                          <a:cs typeface="Arial" panose="020B0604020202020204" pitchFamily="34" charset="0"/>
                        </a:rPr>
                        <a:t>.</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just">
                        <a:spcAft>
                          <a:spcPts val="0"/>
                        </a:spcAft>
                      </a:pPr>
                      <a:r>
                        <a:rPr lang="kk-KZ" sz="1600">
                          <a:effectLst/>
                          <a:latin typeface="Arial" panose="020B0604020202020204" pitchFamily="34" charset="0"/>
                          <a:cs typeface="Arial" panose="020B0604020202020204" pitchFamily="34" charset="0"/>
                        </a:rPr>
                        <a:t>Ағымдағы банктік шоттан несие қайтарылды</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3010, 3020,</a:t>
                      </a:r>
                      <a:endParaRPr lang="ru-RU" sz="1600">
                        <a:effectLst/>
                        <a:latin typeface="Arial" panose="020B0604020202020204" pitchFamily="34" charset="0"/>
                        <a:cs typeface="Arial" panose="020B0604020202020204" pitchFamily="34" charset="0"/>
                      </a:endParaRPr>
                    </a:p>
                    <a:p>
                      <a:pPr algn="ctr">
                        <a:spcAft>
                          <a:spcPts val="0"/>
                        </a:spcAft>
                      </a:pPr>
                      <a:r>
                        <a:rPr lang="kk-KZ" sz="1600">
                          <a:effectLst/>
                          <a:latin typeface="Arial" panose="020B0604020202020204" pitchFamily="34" charset="0"/>
                          <a:cs typeface="Arial" panose="020B0604020202020204" pitchFamily="34" charset="0"/>
                        </a:rPr>
                        <a:t>4010, 4020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1030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4.</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just">
                        <a:spcAft>
                          <a:spcPts val="0"/>
                        </a:spcAft>
                      </a:pPr>
                      <a:r>
                        <a:rPr lang="kk-KZ" sz="1600">
                          <a:effectLst/>
                          <a:latin typeface="Arial" panose="020B0604020202020204" pitchFamily="34" charset="0"/>
                          <a:cs typeface="Arial" panose="020B0604020202020204" pitchFamily="34" charset="0"/>
                        </a:rPr>
                        <a:t>Займдарды пайдаланғаны үшін пайыздарды есептеу</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7310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3380, 4160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r>
              <a:tr h="0">
                <a:tc>
                  <a:txBody>
                    <a:bodyPr/>
                    <a:lstStyle/>
                    <a:p>
                      <a:pPr algn="ctr">
                        <a:lnSpc>
                          <a:spcPct val="150000"/>
                        </a:lnSpc>
                        <a:spcAft>
                          <a:spcPts val="0"/>
                        </a:spcAft>
                      </a:pPr>
                      <a:r>
                        <a:rPr lang="kk-KZ" sz="1600">
                          <a:effectLst/>
                          <a:latin typeface="Arial" panose="020B0604020202020204" pitchFamily="34" charset="0"/>
                          <a:cs typeface="Arial" panose="020B0604020202020204" pitchFamily="34" charset="0"/>
                        </a:rPr>
                        <a:t>5.</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just">
                        <a:spcAft>
                          <a:spcPts val="0"/>
                        </a:spcAft>
                      </a:pPr>
                      <a:r>
                        <a:rPr lang="kk-KZ" sz="1600" dirty="0">
                          <a:effectLst/>
                          <a:latin typeface="Arial" panose="020B0604020202020204" pitchFamily="34" charset="0"/>
                          <a:cs typeface="Arial" panose="020B0604020202020204" pitchFamily="34" charset="0"/>
                        </a:rPr>
                        <a:t>Пайыздарды төлеу </a:t>
                      </a:r>
                      <a:endParaRPr lang="ru-RU" sz="16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a:effectLst/>
                          <a:latin typeface="Arial" panose="020B0604020202020204" pitchFamily="34" charset="0"/>
                          <a:cs typeface="Arial" panose="020B0604020202020204" pitchFamily="34" charset="0"/>
                        </a:rPr>
                        <a:t>3380, 4160</a:t>
                      </a:r>
                      <a:endParaRPr lang="ru-RU" sz="160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algn="ctr">
                        <a:spcAft>
                          <a:spcPts val="0"/>
                        </a:spcAft>
                      </a:pPr>
                      <a:r>
                        <a:rPr lang="kk-KZ" sz="1600" dirty="0">
                          <a:effectLst/>
                          <a:latin typeface="Arial" panose="020B0604020202020204" pitchFamily="34" charset="0"/>
                          <a:cs typeface="Arial" panose="020B0604020202020204" pitchFamily="34" charset="0"/>
                        </a:rPr>
                        <a:t>1030</a:t>
                      </a:r>
                      <a:endParaRPr lang="ru-RU" sz="1600" dirty="0">
                        <a:effectLst/>
                        <a:latin typeface="Arial" panose="020B0604020202020204" pitchFamily="34" charset="0"/>
                        <a:ea typeface="Times New Roman"/>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2415416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692696"/>
            <a:ext cx="8534400" cy="758952"/>
          </a:xfrm>
        </p:spPr>
        <p:txBody>
          <a:bodyPr>
            <a:noAutofit/>
          </a:bodyPr>
          <a:lstStyle/>
          <a:p>
            <a:r>
              <a:rPr lang="kk-KZ" sz="2400" b="1" dirty="0" smtClean="0">
                <a:solidFill>
                  <a:schemeClr val="tx1"/>
                </a:solidFill>
              </a:rPr>
              <a:t> </a:t>
            </a:r>
            <a:r>
              <a:rPr lang="kk-KZ" sz="2400" b="1" dirty="0">
                <a:solidFill>
                  <a:schemeClr val="tx1"/>
                </a:solidFill>
              </a:rPr>
              <a:t>Салықтар, басқада міндетті және ерікті төлемдер бойынша есеп айырысулардың есебі</a:t>
            </a:r>
            <a:r>
              <a:rPr lang="ru-RU" sz="2400" dirty="0">
                <a:solidFill>
                  <a:schemeClr val="tx1"/>
                </a:solidFill>
              </a:rPr>
              <a:t/>
            </a:r>
            <a:br>
              <a:rPr lang="ru-RU" sz="2400" dirty="0">
                <a:solidFill>
                  <a:schemeClr val="tx1"/>
                </a:solidFill>
              </a:rPr>
            </a:br>
            <a:endParaRPr lang="ru-RU" sz="2400" dirty="0">
              <a:solidFill>
                <a:schemeClr val="tx1"/>
              </a:solidFill>
            </a:endParaRPr>
          </a:p>
        </p:txBody>
      </p:sp>
      <p:sp>
        <p:nvSpPr>
          <p:cNvPr id="3" name="Объект 2"/>
          <p:cNvSpPr>
            <a:spLocks noGrp="1"/>
          </p:cNvSpPr>
          <p:nvPr>
            <p:ph sz="quarter" idx="1"/>
          </p:nvPr>
        </p:nvSpPr>
        <p:spPr/>
        <p:txBody>
          <a:bodyPr>
            <a:normAutofit fontScale="77500" lnSpcReduction="20000"/>
          </a:bodyPr>
          <a:lstStyle/>
          <a:p>
            <a:r>
              <a:rPr lang="kk-KZ" b="1" dirty="0"/>
              <a:t> </a:t>
            </a:r>
            <a:r>
              <a:rPr lang="kk-KZ" dirty="0"/>
              <a:t>Ұйымдар бюджетпен төлемдердің әр түрлері бойынша есеп айырысулар жасайды:   заңды және жеке тұлғалардан табыс салығы, ҚҚС, акциздер, жер салығы, және т. б. </a:t>
            </a:r>
            <a:endParaRPr lang="ru-RU" dirty="0"/>
          </a:p>
          <a:p>
            <a:r>
              <a:rPr lang="kk-KZ" dirty="0"/>
              <a:t>Бюджетпен есеп айырысулардың есебі 3100 «Салықтар бойынша міндеттемелер» бөлімшенің келесідей шоттарында жүргізіледі:</a:t>
            </a:r>
            <a:endParaRPr lang="ru-RU" dirty="0"/>
          </a:p>
          <a:p>
            <a:r>
              <a:rPr lang="ru-RU" dirty="0"/>
              <a:t>3110 - «</a:t>
            </a:r>
            <a:r>
              <a:rPr lang="kk-KZ" dirty="0"/>
              <a:t>Төленуге жататын к</a:t>
            </a:r>
            <a:r>
              <a:rPr lang="ru-RU" dirty="0" err="1"/>
              <a:t>орпоратив</a:t>
            </a:r>
            <a:r>
              <a:rPr lang="kk-KZ" dirty="0"/>
              <a:t>тік табыс салығы</a:t>
            </a:r>
            <a:r>
              <a:rPr lang="ru-RU" dirty="0"/>
              <a:t>»</a:t>
            </a:r>
            <a:r>
              <a:rPr lang="kk-KZ" dirty="0"/>
              <a:t>;</a:t>
            </a:r>
            <a:endParaRPr lang="ru-RU" dirty="0"/>
          </a:p>
          <a:p>
            <a:r>
              <a:rPr lang="kk-KZ" dirty="0"/>
              <a:t>3120 - «Жеке табыс салығы»;</a:t>
            </a:r>
            <a:endParaRPr lang="ru-RU" dirty="0"/>
          </a:p>
          <a:p>
            <a:r>
              <a:rPr lang="kk-KZ" dirty="0"/>
              <a:t>3130 - «Қосылған құн салығы»;</a:t>
            </a:r>
            <a:endParaRPr lang="ru-RU" dirty="0"/>
          </a:p>
          <a:p>
            <a:r>
              <a:rPr lang="kk-KZ" dirty="0"/>
              <a:t>3140 - «Акциздер»;</a:t>
            </a:r>
            <a:endParaRPr lang="ru-RU" dirty="0"/>
          </a:p>
          <a:p>
            <a:r>
              <a:rPr lang="kk-KZ" dirty="0"/>
              <a:t>3150 - «Әлеуметтік салық»;</a:t>
            </a:r>
            <a:endParaRPr lang="ru-RU" dirty="0"/>
          </a:p>
          <a:p>
            <a:r>
              <a:rPr lang="kk-KZ" dirty="0"/>
              <a:t>3160 - «Жер салығы»;</a:t>
            </a:r>
            <a:endParaRPr lang="ru-RU" dirty="0"/>
          </a:p>
          <a:p>
            <a:r>
              <a:rPr lang="kk-KZ" dirty="0"/>
              <a:t>3170 - «Көлік құралдарына салық»;</a:t>
            </a:r>
            <a:endParaRPr lang="ru-RU" dirty="0"/>
          </a:p>
          <a:p>
            <a:r>
              <a:rPr lang="kk-KZ" dirty="0"/>
              <a:t>3180 – «Мүлік салығы»;</a:t>
            </a:r>
            <a:endParaRPr lang="ru-RU" dirty="0"/>
          </a:p>
          <a:p>
            <a:r>
              <a:rPr lang="kk-KZ" dirty="0"/>
              <a:t>3190 - «Басқа да салықтар».</a:t>
            </a:r>
            <a:endParaRPr lang="ru-RU" dirty="0"/>
          </a:p>
        </p:txBody>
      </p:sp>
    </p:spTree>
    <p:extLst>
      <p:ext uri="{BB962C8B-B14F-4D97-AF65-F5344CB8AC3E}">
        <p14:creationId xmlns:p14="http://schemas.microsoft.com/office/powerpoint/2010/main" val="162541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a:xfrm>
            <a:off x="323528" y="1412776"/>
            <a:ext cx="8503920" cy="5328592"/>
          </a:xfrm>
        </p:spPr>
        <p:txBody>
          <a:bodyPr>
            <a:noAutofit/>
          </a:bodyPr>
          <a:lstStyle/>
          <a:p>
            <a:pPr algn="just"/>
            <a:r>
              <a:rPr lang="kk-KZ" sz="1800" dirty="0"/>
              <a:t>Шоттардың кредиті бойынша төленетін салықтар бойынша бюджетке кредиторлық қарыздар жөнінде ақпараттарды және енгізілуге тиісті сомаларды , яғни есеп беру айында есептелгендерін, ал дебет бойынша есепке жатқызылуға тиісті сомаларды немесе іс жүзінде бюджетке аударылған сомаларды көрсетеді.</a:t>
            </a:r>
            <a:endParaRPr lang="ru-RU" sz="1800" dirty="0"/>
          </a:p>
          <a:p>
            <a:pPr algn="just"/>
            <a:r>
              <a:rPr lang="kk-KZ" sz="1800" dirty="0"/>
              <a:t>      	3110 “Корпоративтік табыс салығы” шоты заңды тұлғалардан есептелген және аударылған табыс салығы сомаларын көрсетуге арналған. Шегерімдер мен жеңілдіктерді алып тасталған жылдық жиынтық табыс салық салу объектісі болып табылады. 3110 шоттың кредиті бойынша жыл соңында анықталатын, бюджетке енгізілуге тиіс табыс салығының сомалары 7710 «Корпоративтік табыс салығы бойынша шығындар» шотымен корресподенциясында көрсетіледі. 3110 шоттың дебеті бойынша бюджетке аударылған аванстық төлемдер сомалары, ақша қаражаттарын есептеу (1010, 1030) шоттармен корреспонденциясында көрсетіледі.  Кейінге қалдырылған салықтық міндеттемелер  4310 шотта есепке алынады.      </a:t>
            </a:r>
            <a:endParaRPr lang="kk-KZ" sz="1800" dirty="0" smtClean="0"/>
          </a:p>
          <a:p>
            <a:pPr algn="just"/>
            <a:r>
              <a:rPr lang="kk-KZ" sz="1800" dirty="0"/>
              <a:t>Бюджетке аударылатын жеке табыс салығының сомасына  3120 «Жеке табыс салығы»  шот кредиттеледі және </a:t>
            </a:r>
            <a:r>
              <a:rPr lang="kk-KZ" sz="1800" dirty="0" smtClean="0"/>
              <a:t>3350 </a:t>
            </a:r>
            <a:r>
              <a:rPr lang="kk-KZ" sz="1800" dirty="0"/>
              <a:t>және басқа шоттар дебеттеледі.	</a:t>
            </a:r>
            <a:endParaRPr lang="ru-RU" sz="1800" dirty="0"/>
          </a:p>
          <a:p>
            <a:pPr algn="just"/>
            <a:r>
              <a:rPr lang="kk-KZ" sz="1800" dirty="0" smtClean="0"/>
              <a:t>  </a:t>
            </a:r>
            <a:r>
              <a:rPr lang="kk-KZ" sz="1800" dirty="0"/>
              <a:t>	     </a:t>
            </a:r>
            <a:endParaRPr lang="ru-RU" sz="1800" dirty="0"/>
          </a:p>
          <a:p>
            <a:pPr algn="just"/>
            <a:endParaRPr lang="ru-RU" sz="1800" dirty="0"/>
          </a:p>
        </p:txBody>
      </p:sp>
    </p:spTree>
    <p:extLst>
      <p:ext uri="{BB962C8B-B14F-4D97-AF65-F5344CB8AC3E}">
        <p14:creationId xmlns:p14="http://schemas.microsoft.com/office/powerpoint/2010/main" val="39345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a:xfrm>
            <a:off x="301752" y="1527048"/>
            <a:ext cx="8503920" cy="1541912"/>
          </a:xfrm>
        </p:spPr>
        <p:txBody>
          <a:bodyPr>
            <a:normAutofit/>
          </a:bodyPr>
          <a:lstStyle/>
          <a:p>
            <a:pPr algn="just"/>
            <a:r>
              <a:rPr lang="kk-KZ" sz="1400" dirty="0"/>
              <a:t>3130 - «Қосылған құн салығы» шоты бюджетпен қосылған құнға салық бойынша есеп айырысулар жөніндегі операцияларды көрсетуге арналған. Қосылған құн салығы жанама салықтарға жатады және тауарлар, жұмыстар, қызметтердің өндіру және айналым процесінде қосылған құнның өсімшесінің бөлігін бюджетке алу түрі болып табылады.</a:t>
            </a:r>
            <a:endParaRPr lang="ru-RU" sz="1400" dirty="0"/>
          </a:p>
          <a:p>
            <a:pPr algn="just"/>
            <a:r>
              <a:rPr lang="kk-KZ" sz="1400" dirty="0"/>
              <a:t>Акциздік салық – сатып алушы төлейтін тауардың бағасына немесе тарифіне қосылатын жанама салық болып табылады. </a:t>
            </a:r>
            <a:endParaRPr lang="kk-KZ" sz="1400" dirty="0" smtClean="0"/>
          </a:p>
          <a:p>
            <a:pPr algn="just"/>
            <a:endParaRPr lang="ru-RU" sz="1400" dirty="0"/>
          </a:p>
          <a:p>
            <a:pPr algn="just"/>
            <a:endParaRPr lang="ru-RU" sz="1400" dirty="0"/>
          </a:p>
        </p:txBody>
      </p:sp>
      <p:graphicFrame>
        <p:nvGraphicFramePr>
          <p:cNvPr id="4" name="Таблица 3"/>
          <p:cNvGraphicFramePr>
            <a:graphicFrameLocks noGrp="1"/>
          </p:cNvGraphicFramePr>
          <p:nvPr>
            <p:extLst>
              <p:ext uri="{D42A27DB-BD31-4B8C-83A1-F6EECF244321}">
                <p14:modId xmlns:p14="http://schemas.microsoft.com/office/powerpoint/2010/main" val="683002134"/>
              </p:ext>
            </p:extLst>
          </p:nvPr>
        </p:nvGraphicFramePr>
        <p:xfrm>
          <a:off x="1619672" y="3356990"/>
          <a:ext cx="6096000" cy="2959226"/>
        </p:xfrm>
        <a:graphic>
          <a:graphicData uri="http://schemas.openxmlformats.org/drawingml/2006/table">
            <a:tbl>
              <a:tblPr>
                <a:tableStyleId>{5940675A-B579-460E-94D1-54222C63F5DA}</a:tableStyleId>
              </a:tblPr>
              <a:tblGrid>
                <a:gridCol w="4029495"/>
                <a:gridCol w="1076437"/>
                <a:gridCol w="990068"/>
              </a:tblGrid>
              <a:tr h="591845">
                <a:tc>
                  <a:txBody>
                    <a:bodyPr/>
                    <a:lstStyle/>
                    <a:p>
                      <a:pPr algn="ctr">
                        <a:spcAft>
                          <a:spcPts val="0"/>
                        </a:spcAft>
                      </a:pPr>
                      <a:r>
                        <a:rPr lang="ru-RU" sz="1200">
                          <a:effectLst/>
                        </a:rPr>
                        <a:t> </a:t>
                      </a:r>
                      <a:endParaRPr lang="ru-RU" sz="1000">
                        <a:effectLst/>
                      </a:endParaRPr>
                    </a:p>
                    <a:p>
                      <a:pPr algn="ctr">
                        <a:spcAft>
                          <a:spcPts val="0"/>
                        </a:spcAft>
                      </a:pPr>
                      <a:r>
                        <a:rPr lang="ru-RU" sz="1200">
                          <a:effectLst/>
                        </a:rPr>
                        <a:t>Шаруашылық операция мазмұны</a:t>
                      </a:r>
                      <a:endParaRPr lang="ru-RU" sz="1000">
                        <a:effectLst/>
                      </a:endParaRPr>
                    </a:p>
                    <a:p>
                      <a:pPr algn="ctr">
                        <a:spcAft>
                          <a:spcPts val="0"/>
                        </a:spcAft>
                      </a:pPr>
                      <a:r>
                        <a:rPr lang="kk-KZ" sz="1200">
                          <a:effectLst/>
                        </a:rPr>
                        <a:t> </a:t>
                      </a:r>
                      <a:endParaRPr lang="ru-RU" sz="1000">
                        <a:effectLst/>
                        <a:latin typeface="Times New Roman"/>
                        <a:ea typeface="Times New Roman"/>
                      </a:endParaRPr>
                    </a:p>
                  </a:txBody>
                  <a:tcPr marL="68580" marR="68580" marT="0" marB="0"/>
                </a:tc>
                <a:tc>
                  <a:txBody>
                    <a:bodyPr/>
                    <a:lstStyle/>
                    <a:p>
                      <a:pPr algn="ctr">
                        <a:spcAft>
                          <a:spcPts val="0"/>
                        </a:spcAft>
                      </a:pPr>
                      <a:r>
                        <a:rPr lang="ru-RU" sz="1200">
                          <a:effectLst/>
                        </a:rPr>
                        <a:t> </a:t>
                      </a:r>
                      <a:endParaRPr lang="ru-RU" sz="1000">
                        <a:effectLst/>
                      </a:endParaRPr>
                    </a:p>
                    <a:p>
                      <a:pPr algn="ctr">
                        <a:spcAft>
                          <a:spcPts val="0"/>
                        </a:spcAft>
                      </a:pPr>
                      <a:r>
                        <a:rPr lang="ru-RU" sz="1200">
                          <a:effectLst/>
                        </a:rPr>
                        <a:t>Дебет</a:t>
                      </a:r>
                      <a:endParaRPr lang="ru-RU" sz="1000">
                        <a:effectLst/>
                        <a:latin typeface="Times New Roman"/>
                        <a:ea typeface="Times New Roman"/>
                      </a:endParaRPr>
                    </a:p>
                  </a:txBody>
                  <a:tcPr marL="68580" marR="68580" marT="0" marB="0"/>
                </a:tc>
                <a:tc>
                  <a:txBody>
                    <a:bodyPr/>
                    <a:lstStyle/>
                    <a:p>
                      <a:pPr algn="ctr">
                        <a:spcAft>
                          <a:spcPts val="0"/>
                        </a:spcAft>
                      </a:pPr>
                      <a:r>
                        <a:rPr lang="ru-RU" sz="1200">
                          <a:effectLst/>
                        </a:rPr>
                        <a:t> </a:t>
                      </a:r>
                      <a:endParaRPr lang="ru-RU" sz="1000">
                        <a:effectLst/>
                      </a:endParaRPr>
                    </a:p>
                    <a:p>
                      <a:pPr algn="ctr">
                        <a:spcAft>
                          <a:spcPts val="0"/>
                        </a:spcAft>
                      </a:pPr>
                      <a:r>
                        <a:rPr lang="ru-RU" sz="1200">
                          <a:effectLst/>
                        </a:rPr>
                        <a:t>Кредит</a:t>
                      </a:r>
                      <a:endParaRPr lang="ru-RU" sz="1000">
                        <a:effectLst/>
                        <a:latin typeface="Times New Roman"/>
                        <a:ea typeface="Times New Roman"/>
                      </a:endParaRPr>
                    </a:p>
                  </a:txBody>
                  <a:tcPr marL="68580" marR="68580" marT="0" marB="0"/>
                </a:tc>
              </a:tr>
              <a:tr h="197282">
                <a:tc>
                  <a:txBody>
                    <a:bodyPr/>
                    <a:lstStyle/>
                    <a:p>
                      <a:pPr>
                        <a:spcAft>
                          <a:spcPts val="0"/>
                        </a:spcAft>
                      </a:pPr>
                      <a:r>
                        <a:rPr lang="kk-KZ" sz="1200">
                          <a:effectLst/>
                        </a:rPr>
                        <a:t>Жабдықтаушының шоты төлемге қабылданды:</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 </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 </a:t>
                      </a:r>
                      <a:endParaRPr lang="ru-RU" sz="1000">
                        <a:effectLst/>
                        <a:latin typeface="Times New Roman"/>
                        <a:ea typeface="Times New Roman"/>
                      </a:endParaRPr>
                    </a:p>
                  </a:txBody>
                  <a:tcPr marL="68580" marR="68580" marT="0" marB="0"/>
                </a:tc>
              </a:tr>
              <a:tr h="197282">
                <a:tc>
                  <a:txBody>
                    <a:bodyPr/>
                    <a:lstStyle/>
                    <a:p>
                      <a:pPr algn="just">
                        <a:spcAft>
                          <a:spcPts val="0"/>
                        </a:spcAft>
                      </a:pPr>
                      <a:r>
                        <a:rPr lang="kk-KZ" sz="1200">
                          <a:effectLst/>
                        </a:rPr>
                        <a:t>            Шикізаттар мен материалдар құнына</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1310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3310, 4110</a:t>
                      </a:r>
                      <a:endParaRPr lang="ru-RU" sz="1000">
                        <a:effectLst/>
                        <a:latin typeface="Times New Roman"/>
                        <a:ea typeface="Times New Roman"/>
                      </a:endParaRPr>
                    </a:p>
                  </a:txBody>
                  <a:tcPr marL="68580" marR="68580" marT="0" marB="0"/>
                </a:tc>
              </a:tr>
              <a:tr h="197282">
                <a:tc>
                  <a:txBody>
                    <a:bodyPr/>
                    <a:lstStyle/>
                    <a:p>
                      <a:pPr algn="just">
                        <a:spcAft>
                          <a:spcPts val="0"/>
                        </a:spcAft>
                      </a:pPr>
                      <a:r>
                        <a:rPr lang="kk-KZ" sz="1200">
                          <a:effectLst/>
                        </a:rPr>
                        <a:t>            ҚҚС сомасына</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1420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3310, 4110</a:t>
                      </a:r>
                      <a:endParaRPr lang="ru-RU" sz="1000">
                        <a:effectLst/>
                        <a:latin typeface="Times New Roman"/>
                        <a:ea typeface="Times New Roman"/>
                      </a:endParaRPr>
                    </a:p>
                  </a:txBody>
                  <a:tcPr marL="68580" marR="68580" marT="0" marB="0"/>
                </a:tc>
              </a:tr>
              <a:tr h="197282">
                <a:tc>
                  <a:txBody>
                    <a:bodyPr/>
                    <a:lstStyle/>
                    <a:p>
                      <a:pPr algn="just">
                        <a:spcAft>
                          <a:spcPts val="0"/>
                        </a:spcAft>
                      </a:pPr>
                      <a:r>
                        <a:rPr lang="kk-KZ" sz="1200">
                          <a:effectLst/>
                        </a:rPr>
                        <a:t>ҚҚС сомасы есепке жазылды</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3130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1420</a:t>
                      </a:r>
                      <a:endParaRPr lang="ru-RU" sz="1000">
                        <a:effectLst/>
                        <a:latin typeface="Times New Roman"/>
                        <a:ea typeface="Times New Roman"/>
                      </a:endParaRPr>
                    </a:p>
                  </a:txBody>
                  <a:tcPr marL="68580" marR="68580" marT="0" marB="0"/>
                </a:tc>
              </a:tr>
              <a:tr h="394563">
                <a:tc>
                  <a:txBody>
                    <a:bodyPr/>
                    <a:lstStyle/>
                    <a:p>
                      <a:pPr algn="just">
                        <a:spcAft>
                          <a:spcPts val="0"/>
                        </a:spcAft>
                      </a:pPr>
                      <a:r>
                        <a:rPr lang="kk-KZ" sz="1200">
                          <a:effectLst/>
                        </a:rPr>
                        <a:t>Ағымдағы банктік шоттан жабдықтаушы шоты төленді</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3310, 4110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1030</a:t>
                      </a:r>
                      <a:endParaRPr lang="ru-RU" sz="1000">
                        <a:effectLst/>
                        <a:latin typeface="Times New Roman"/>
                        <a:ea typeface="Times New Roman"/>
                      </a:endParaRPr>
                    </a:p>
                  </a:txBody>
                  <a:tcPr marL="68580" marR="68580" marT="0" marB="0"/>
                </a:tc>
              </a:tr>
              <a:tr h="394563">
                <a:tc>
                  <a:txBody>
                    <a:bodyPr/>
                    <a:lstStyle/>
                    <a:p>
                      <a:pPr algn="just">
                        <a:spcAft>
                          <a:spcPts val="0"/>
                        </a:spcAft>
                      </a:pPr>
                      <a:r>
                        <a:rPr lang="kk-KZ" sz="1200">
                          <a:effectLst/>
                        </a:rPr>
                        <a:t>Сатып алушыға өткізілген өнім немесе тауарлар үшін шот көрсетілді</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1210, 2110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6010</a:t>
                      </a:r>
                      <a:endParaRPr lang="ru-RU" sz="1000">
                        <a:effectLst/>
                        <a:latin typeface="Times New Roman"/>
                        <a:ea typeface="Times New Roman"/>
                      </a:endParaRPr>
                    </a:p>
                  </a:txBody>
                  <a:tcPr marL="68580" marR="68580" marT="0" marB="0"/>
                </a:tc>
              </a:tr>
              <a:tr h="197282">
                <a:tc>
                  <a:txBody>
                    <a:bodyPr/>
                    <a:lstStyle/>
                    <a:p>
                      <a:pPr algn="just">
                        <a:spcAft>
                          <a:spcPts val="0"/>
                        </a:spcAft>
                      </a:pPr>
                      <a:r>
                        <a:rPr lang="kk-KZ" sz="1200">
                          <a:effectLst/>
                        </a:rPr>
                        <a:t>ҚҚС сомасы және акциздер есептелді</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1210, 2110</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3310, 4110</a:t>
                      </a:r>
                      <a:endParaRPr lang="ru-RU" sz="1000">
                        <a:effectLst/>
                        <a:latin typeface="Times New Roman"/>
                        <a:ea typeface="Times New Roman"/>
                      </a:endParaRPr>
                    </a:p>
                  </a:txBody>
                  <a:tcPr marL="68580" marR="68580" marT="0" marB="0"/>
                </a:tc>
              </a:tr>
              <a:tr h="591845">
                <a:tc>
                  <a:txBody>
                    <a:bodyPr/>
                    <a:lstStyle/>
                    <a:p>
                      <a:pPr algn="just">
                        <a:spcAft>
                          <a:spcPts val="0"/>
                        </a:spcAft>
                      </a:pPr>
                      <a:r>
                        <a:rPr lang="kk-KZ" sz="1200">
                          <a:effectLst/>
                        </a:rPr>
                        <a:t>Алынған ҚҚС және төленген ҚҚС және акциздер арасындағы айырма ағымдағы банктік шоттан төленді</a:t>
                      </a:r>
                      <a:endParaRPr lang="ru-RU" sz="1000">
                        <a:effectLst/>
                        <a:latin typeface="Times New Roman"/>
                        <a:ea typeface="Times New Roman"/>
                      </a:endParaRPr>
                    </a:p>
                  </a:txBody>
                  <a:tcPr marL="68580" marR="68580" marT="0" marB="0"/>
                </a:tc>
                <a:tc>
                  <a:txBody>
                    <a:bodyPr/>
                    <a:lstStyle/>
                    <a:p>
                      <a:pPr algn="ctr">
                        <a:spcAft>
                          <a:spcPts val="0"/>
                        </a:spcAft>
                      </a:pPr>
                      <a:r>
                        <a:rPr lang="kk-KZ" sz="1200">
                          <a:effectLst/>
                        </a:rPr>
                        <a:t>3130</a:t>
                      </a:r>
                      <a:endParaRPr lang="ru-RU" sz="1000">
                        <a:effectLst/>
                        <a:latin typeface="Times New Roman"/>
                        <a:ea typeface="Times New Roman"/>
                      </a:endParaRPr>
                    </a:p>
                  </a:txBody>
                  <a:tcPr marL="68580" marR="68580" marT="0" marB="0"/>
                </a:tc>
                <a:tc>
                  <a:txBody>
                    <a:bodyPr/>
                    <a:lstStyle/>
                    <a:p>
                      <a:pPr algn="ctr">
                        <a:spcAft>
                          <a:spcPts val="0"/>
                        </a:spcAft>
                      </a:pPr>
                      <a:r>
                        <a:rPr lang="kk-KZ" sz="1200" dirty="0">
                          <a:effectLst/>
                        </a:rPr>
                        <a:t>1030</a:t>
                      </a:r>
                      <a:endParaRPr lang="ru-RU" sz="10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1298336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kk-KZ" dirty="0" smtClean="0"/>
              <a:t/>
            </a:r>
            <a:br>
              <a:rPr lang="kk-KZ" dirty="0" smtClean="0"/>
            </a:br>
            <a:r>
              <a:rPr lang="kk-KZ" b="1" dirty="0" smtClean="0">
                <a:solidFill>
                  <a:schemeClr val="tx1"/>
                </a:solidFill>
              </a:rPr>
              <a:t>Жабдықтаушылар </a:t>
            </a:r>
            <a:r>
              <a:rPr lang="kk-KZ" b="1" dirty="0">
                <a:solidFill>
                  <a:schemeClr val="tx1"/>
                </a:solidFill>
              </a:rPr>
              <a:t>мен мердігерлермен есеп </a:t>
            </a:r>
            <a:r>
              <a:rPr lang="kk-KZ" b="1" dirty="0" smtClean="0">
                <a:solidFill>
                  <a:schemeClr val="tx1"/>
                </a:solidFill>
              </a:rPr>
              <a:t>айырысу</a:t>
            </a:r>
            <a:endParaRPr lang="ru-RU" b="1" dirty="0">
              <a:solidFill>
                <a:schemeClr val="tx1"/>
              </a:solidFill>
            </a:endParaRPr>
          </a:p>
        </p:txBody>
      </p:sp>
      <p:sp>
        <p:nvSpPr>
          <p:cNvPr id="11267" name="Объект 2"/>
          <p:cNvSpPr>
            <a:spLocks noGrp="1"/>
          </p:cNvSpPr>
          <p:nvPr>
            <p:ph sz="quarter" idx="1"/>
          </p:nvPr>
        </p:nvSpPr>
        <p:spPr/>
        <p:txBody>
          <a:bodyPr/>
          <a:lstStyle/>
          <a:p>
            <a:pPr eaLnBrk="1" hangingPunct="1"/>
            <a:r>
              <a:rPr lang="kk-KZ" altLang="ru-RU" smtClean="0"/>
              <a:t>Келісім –шарт;</a:t>
            </a:r>
          </a:p>
          <a:p>
            <a:pPr eaLnBrk="1" hangingPunct="1"/>
            <a:r>
              <a:rPr lang="kk-KZ" altLang="ru-RU" smtClean="0"/>
              <a:t>Контракт;</a:t>
            </a:r>
          </a:p>
          <a:p>
            <a:pPr eaLnBrk="1" hangingPunct="1"/>
            <a:r>
              <a:rPr lang="kk-KZ" altLang="ru-RU" smtClean="0"/>
              <a:t>Шот-фактура; </a:t>
            </a:r>
          </a:p>
          <a:p>
            <a:pPr eaLnBrk="1" hangingPunct="1"/>
            <a:r>
              <a:rPr lang="kk-KZ" altLang="ru-RU" smtClean="0"/>
              <a:t>Орындалған жұмыс актісі; </a:t>
            </a:r>
          </a:p>
          <a:p>
            <a:pPr eaLnBrk="1" hangingPunct="1"/>
            <a:r>
              <a:rPr lang="kk-KZ" altLang="ru-RU" smtClean="0"/>
              <a:t>Кіріс ордері;</a:t>
            </a:r>
          </a:p>
          <a:p>
            <a:pPr eaLnBrk="1" hangingPunct="1"/>
            <a:r>
              <a:rPr lang="kk-KZ" altLang="ru-RU" smtClean="0"/>
              <a:t>Жүк құжаттар (накладнойлар).</a:t>
            </a:r>
          </a:p>
          <a:p>
            <a:pPr eaLnBrk="1" hangingPunct="1"/>
            <a:endParaRPr lang="ru-RU" altLang="ru-RU" smtClean="0"/>
          </a:p>
        </p:txBody>
      </p:sp>
    </p:spTree>
    <p:extLst>
      <p:ext uri="{BB962C8B-B14F-4D97-AF65-F5344CB8AC3E}">
        <p14:creationId xmlns:p14="http://schemas.microsoft.com/office/powerpoint/2010/main" val="1868443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r>
              <a:rPr lang="kk-KZ" b="1" dirty="0">
                <a:solidFill>
                  <a:schemeClr val="tx1"/>
                </a:solidFill>
              </a:rPr>
              <a:t>Еңбек және еңбекке ақы төлеу </a:t>
            </a:r>
            <a:r>
              <a:rPr lang="kk-KZ" b="1" dirty="0" smtClean="0">
                <a:solidFill>
                  <a:schemeClr val="tx1"/>
                </a:solidFill>
              </a:rPr>
              <a:t>есебі</a:t>
            </a:r>
            <a:endParaRPr lang="ru-RU" b="1" dirty="0">
              <a:solidFill>
                <a:schemeClr val="tx1"/>
              </a:solidFill>
            </a:endParaRPr>
          </a:p>
        </p:txBody>
      </p:sp>
      <p:sp>
        <p:nvSpPr>
          <p:cNvPr id="12291" name="Объект 2"/>
          <p:cNvSpPr>
            <a:spLocks noGrp="1"/>
          </p:cNvSpPr>
          <p:nvPr>
            <p:ph sz="quarter" idx="1"/>
          </p:nvPr>
        </p:nvSpPr>
        <p:spPr/>
        <p:txBody>
          <a:bodyPr/>
          <a:lstStyle/>
          <a:p>
            <a:pPr eaLnBrk="1" hangingPunct="1"/>
            <a:r>
              <a:rPr lang="kk-KZ" altLang="ru-RU" smtClean="0"/>
              <a:t>Жұмысқа қабылдау туралы бұйрық;</a:t>
            </a:r>
          </a:p>
          <a:p>
            <a:pPr eaLnBrk="1" hangingPunct="1"/>
            <a:r>
              <a:rPr lang="kk-KZ" altLang="ru-RU" smtClean="0"/>
              <a:t>Контракт;</a:t>
            </a:r>
          </a:p>
          <a:p>
            <a:pPr eaLnBrk="1" hangingPunct="1"/>
            <a:r>
              <a:rPr lang="kk-KZ" altLang="ru-RU" smtClean="0"/>
              <a:t>Жеке парағы;</a:t>
            </a:r>
          </a:p>
          <a:p>
            <a:pPr eaLnBrk="1" hangingPunct="1"/>
            <a:r>
              <a:rPr lang="kk-KZ" altLang="ru-RU" smtClean="0"/>
              <a:t>Жұмыс уақытының табелі;</a:t>
            </a:r>
          </a:p>
          <a:p>
            <a:pPr eaLnBrk="1" hangingPunct="1"/>
            <a:r>
              <a:rPr lang="kk-KZ" altLang="ru-RU" smtClean="0"/>
              <a:t>Кесімді жұмыс наряды;</a:t>
            </a:r>
          </a:p>
          <a:p>
            <a:pPr eaLnBrk="1" hangingPunct="1"/>
            <a:r>
              <a:rPr lang="kk-KZ" altLang="ru-RU" smtClean="0"/>
              <a:t>Есептеу-төлеу ведомосі.</a:t>
            </a:r>
          </a:p>
          <a:p>
            <a:pPr eaLnBrk="1" hangingPunct="1"/>
            <a:endParaRPr lang="ru-RU" altLang="ru-RU" smtClean="0"/>
          </a:p>
        </p:txBody>
      </p:sp>
    </p:spTree>
    <p:extLst>
      <p:ext uri="{BB962C8B-B14F-4D97-AF65-F5344CB8AC3E}">
        <p14:creationId xmlns:p14="http://schemas.microsoft.com/office/powerpoint/2010/main" val="1568868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Еңбек ақыдан міндетті ұсталымдар</a:t>
            </a:r>
            <a:endParaRPr lang="ru-RU" dirty="0"/>
          </a:p>
        </p:txBody>
      </p:sp>
      <p:sp>
        <p:nvSpPr>
          <p:cNvPr id="3" name="Содержимое 2"/>
          <p:cNvSpPr>
            <a:spLocks noGrp="1"/>
          </p:cNvSpPr>
          <p:nvPr>
            <p:ph sz="quarter" idx="1"/>
          </p:nvPr>
        </p:nvSpPr>
        <p:spPr/>
        <p:txBody>
          <a:bodyPr>
            <a:normAutofit/>
          </a:bodyPr>
          <a:lstStyle/>
          <a:p>
            <a:r>
              <a:rPr lang="kk-KZ" sz="3600" dirty="0" smtClean="0"/>
              <a:t>Зейнет ақы қорына – 10 </a:t>
            </a:r>
            <a:r>
              <a:rPr lang="ru-RU" sz="3600" dirty="0" smtClean="0"/>
              <a:t>%;</a:t>
            </a:r>
          </a:p>
          <a:p>
            <a:r>
              <a:rPr lang="ru-RU" sz="3600" dirty="0" err="1" smtClean="0"/>
              <a:t>Жеке</a:t>
            </a:r>
            <a:r>
              <a:rPr lang="ru-RU" sz="3600" dirty="0" smtClean="0"/>
              <a:t> </a:t>
            </a:r>
            <a:r>
              <a:rPr lang="ru-RU" sz="3600" dirty="0" err="1" smtClean="0"/>
              <a:t>табыс</a:t>
            </a:r>
            <a:r>
              <a:rPr lang="ru-RU" sz="3600" dirty="0" smtClean="0"/>
              <a:t> </a:t>
            </a:r>
            <a:r>
              <a:rPr lang="ru-RU" sz="3600" dirty="0" err="1" smtClean="0"/>
              <a:t>салығы</a:t>
            </a:r>
            <a:r>
              <a:rPr lang="ru-RU" sz="3600" dirty="0" smtClean="0"/>
              <a:t> – 10 %;</a:t>
            </a:r>
          </a:p>
          <a:p>
            <a:r>
              <a:rPr lang="kk-KZ" sz="3600" dirty="0" smtClean="0"/>
              <a:t>Кәсіпорынның ішкі талаптарына сәйкес – мөлшері есеп саясатында немесе басқада ішкі құжаттарда көрсетіледі.</a:t>
            </a:r>
            <a:endParaRPr lang="ru-RU" sz="3600" dirty="0"/>
          </a:p>
        </p:txBody>
      </p:sp>
    </p:spTree>
    <p:extLst>
      <p:ext uri="{BB962C8B-B14F-4D97-AF65-F5344CB8AC3E}">
        <p14:creationId xmlns:p14="http://schemas.microsoft.com/office/powerpoint/2010/main" val="2476747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Зейнетақы қорына ұсталу тәртібі</a:t>
            </a:r>
            <a:endParaRPr lang="ru-RU" dirty="0"/>
          </a:p>
        </p:txBody>
      </p:sp>
      <p:sp>
        <p:nvSpPr>
          <p:cNvPr id="3" name="Содержимое 2"/>
          <p:cNvSpPr>
            <a:spLocks noGrp="1"/>
          </p:cNvSpPr>
          <p:nvPr>
            <p:ph sz="quarter" idx="1"/>
          </p:nvPr>
        </p:nvSpPr>
        <p:spPr/>
        <p:txBody>
          <a:bodyPr/>
          <a:lstStyle/>
          <a:p>
            <a:r>
              <a:rPr lang="kk-KZ" dirty="0" smtClean="0"/>
              <a:t>Есептелінген еңбек ақыдан 10  пайыз мөлшерінде;</a:t>
            </a:r>
          </a:p>
          <a:p>
            <a:r>
              <a:rPr lang="kk-KZ" dirty="0" smtClean="0"/>
              <a:t>Мысалы: Есепті кезеңде менеджерге 85000 тг негізгі еңбекақысы, 25000 тг пайыздық үстеме, 20000 тг мерекеге қарсы сый ақы есептелінді:</a:t>
            </a:r>
          </a:p>
          <a:p>
            <a:r>
              <a:rPr lang="kk-KZ" dirty="0" smtClean="0"/>
              <a:t>Зейнетақы қорына ұсталым сомасы </a:t>
            </a:r>
            <a:r>
              <a:rPr lang="ru-RU" dirty="0" smtClean="0"/>
              <a:t>= </a:t>
            </a:r>
          </a:p>
          <a:p>
            <a:r>
              <a:rPr lang="ru-RU" dirty="0" smtClean="0"/>
              <a:t>85000+25000+20000= 130000 </a:t>
            </a:r>
            <a:r>
              <a:rPr lang="ru-RU" dirty="0" err="1" smtClean="0"/>
              <a:t>тг</a:t>
            </a:r>
            <a:r>
              <a:rPr lang="ru-RU" dirty="0" smtClean="0"/>
              <a:t> * 10% </a:t>
            </a:r>
            <a:r>
              <a:rPr lang="ru-RU" b="1" dirty="0" smtClean="0"/>
              <a:t>= </a:t>
            </a:r>
          </a:p>
          <a:p>
            <a:pPr>
              <a:buNone/>
            </a:pPr>
            <a:r>
              <a:rPr lang="ru-RU" b="1" dirty="0" smtClean="0"/>
              <a:t>     </a:t>
            </a:r>
            <a:r>
              <a:rPr lang="ru-RU" b="1" u="sng" dirty="0" smtClean="0"/>
              <a:t>13000 </a:t>
            </a:r>
            <a:r>
              <a:rPr lang="ru-RU" b="1" u="sng" dirty="0" err="1" smtClean="0"/>
              <a:t>тг</a:t>
            </a:r>
            <a:r>
              <a:rPr lang="ru-RU" b="1" u="sng" dirty="0" smtClean="0"/>
              <a:t> </a:t>
            </a:r>
            <a:endParaRPr lang="ru-RU" b="1" u="sng" dirty="0"/>
          </a:p>
        </p:txBody>
      </p:sp>
    </p:spTree>
    <p:extLst>
      <p:ext uri="{BB962C8B-B14F-4D97-AF65-F5344CB8AC3E}">
        <p14:creationId xmlns:p14="http://schemas.microsoft.com/office/powerpoint/2010/main" val="3409613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Жеке</a:t>
            </a:r>
            <a:r>
              <a:rPr lang="ru-RU" dirty="0" smtClean="0"/>
              <a:t> </a:t>
            </a:r>
            <a:r>
              <a:rPr lang="ru-RU" dirty="0" err="1" smtClean="0"/>
              <a:t>табыс</a:t>
            </a:r>
            <a:r>
              <a:rPr lang="ru-RU" dirty="0" smtClean="0"/>
              <a:t> </a:t>
            </a:r>
            <a:r>
              <a:rPr lang="ru-RU" dirty="0" err="1" smtClean="0"/>
              <a:t>салы</a:t>
            </a:r>
            <a:r>
              <a:rPr lang="kk-KZ" dirty="0" smtClean="0"/>
              <a:t>ғын есептеу</a:t>
            </a:r>
            <a:endParaRPr lang="ru-RU" dirty="0"/>
          </a:p>
        </p:txBody>
      </p:sp>
      <p:sp>
        <p:nvSpPr>
          <p:cNvPr id="3" name="Содержимое 2"/>
          <p:cNvSpPr>
            <a:spLocks noGrp="1"/>
          </p:cNvSpPr>
          <p:nvPr>
            <p:ph sz="quarter" idx="1"/>
          </p:nvPr>
        </p:nvSpPr>
        <p:spPr/>
        <p:txBody>
          <a:bodyPr/>
          <a:lstStyle/>
          <a:p>
            <a:r>
              <a:rPr lang="kk-KZ" u="sng" dirty="0" smtClean="0"/>
              <a:t>Мысалы: </a:t>
            </a:r>
            <a:r>
              <a:rPr lang="kk-KZ" dirty="0" smtClean="0"/>
              <a:t>Есепті кезеңде менеджерге 85000 тг негізгі еңбекақысы, 25000 тг пайыздық үстеме, 20000 тг мерекеге қарсы сый ақы есептелінді:</a:t>
            </a:r>
          </a:p>
          <a:p>
            <a:r>
              <a:rPr lang="kk-KZ" dirty="0" smtClean="0"/>
              <a:t>Есептелінген жеке табыс салығы </a:t>
            </a:r>
            <a:r>
              <a:rPr lang="ru-RU" dirty="0" smtClean="0"/>
              <a:t>= </a:t>
            </a:r>
          </a:p>
          <a:p>
            <a:r>
              <a:rPr lang="ru-RU" dirty="0" smtClean="0"/>
              <a:t>85000+25000+20000= 130000 </a:t>
            </a:r>
            <a:r>
              <a:rPr lang="ru-RU" dirty="0" err="1" smtClean="0"/>
              <a:t>тг</a:t>
            </a:r>
            <a:r>
              <a:rPr lang="ru-RU" dirty="0" smtClean="0"/>
              <a:t> – 13000 </a:t>
            </a:r>
            <a:r>
              <a:rPr lang="ru-RU" dirty="0" err="1" smtClean="0"/>
              <a:t>тг</a:t>
            </a:r>
            <a:r>
              <a:rPr lang="ru-RU" dirty="0" smtClean="0"/>
              <a:t> (</a:t>
            </a:r>
            <a:r>
              <a:rPr lang="kk-KZ" dirty="0" smtClean="0"/>
              <a:t>зейнетақы қорына аударым</a:t>
            </a:r>
            <a:r>
              <a:rPr lang="ru-RU" dirty="0" smtClean="0"/>
              <a:t>) – 28284 </a:t>
            </a:r>
            <a:r>
              <a:rPr lang="ru-RU" dirty="0" err="1" smtClean="0"/>
              <a:t>тг</a:t>
            </a:r>
            <a:r>
              <a:rPr lang="ru-RU" dirty="0" smtClean="0"/>
              <a:t> (</a:t>
            </a:r>
            <a:r>
              <a:rPr lang="ru-RU" dirty="0" err="1" smtClean="0"/>
              <a:t>минималды</a:t>
            </a:r>
            <a:r>
              <a:rPr lang="ru-RU" dirty="0" smtClean="0"/>
              <a:t> </a:t>
            </a:r>
            <a:r>
              <a:rPr lang="ru-RU" dirty="0" err="1" smtClean="0"/>
              <a:t>еңбекақы</a:t>
            </a:r>
            <a:r>
              <a:rPr lang="ru-RU" dirty="0" smtClean="0"/>
              <a:t> </a:t>
            </a:r>
            <a:r>
              <a:rPr lang="ru-RU" dirty="0" err="1" smtClean="0"/>
              <a:t>мөлшері</a:t>
            </a:r>
            <a:r>
              <a:rPr lang="ru-RU" dirty="0" smtClean="0"/>
              <a:t>) = 88716 *10 %= </a:t>
            </a:r>
            <a:r>
              <a:rPr lang="ru-RU" b="1" u="sng" dirty="0" smtClean="0"/>
              <a:t>8871,6 </a:t>
            </a:r>
            <a:r>
              <a:rPr lang="ru-RU" b="1" u="sng" dirty="0" err="1" smtClean="0"/>
              <a:t>тг</a:t>
            </a:r>
            <a:r>
              <a:rPr lang="ru-RU" b="1" u="sng" dirty="0" smtClean="0"/>
              <a:t> </a:t>
            </a:r>
          </a:p>
          <a:p>
            <a:endParaRPr lang="ru-RU" dirty="0"/>
          </a:p>
        </p:txBody>
      </p:sp>
    </p:spTree>
    <p:extLst>
      <p:ext uri="{BB962C8B-B14F-4D97-AF65-F5344CB8AC3E}">
        <p14:creationId xmlns:p14="http://schemas.microsoft.com/office/powerpoint/2010/main" val="1721135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kk-KZ" b="1" dirty="0" smtClean="0">
                <a:solidFill>
                  <a:srgbClr val="FF0000"/>
                </a:solidFill>
              </a:rPr>
              <a:t>5 лекция сұрағы</a:t>
            </a:r>
            <a:r>
              <a:rPr lang="kk-KZ" b="1" dirty="0" smtClean="0"/>
              <a:t/>
            </a:r>
            <a:br>
              <a:rPr lang="kk-KZ" b="1" dirty="0" smtClean="0"/>
            </a:br>
            <a:r>
              <a:rPr lang="kk-KZ" b="1" dirty="0" smtClean="0"/>
              <a:t>Капитал есебі</a:t>
            </a:r>
            <a:r>
              <a:rPr lang="ru-RU" b="1" dirty="0"/>
              <a:t>. </a:t>
            </a:r>
            <a:r>
              <a:rPr lang="ru-RU" dirty="0"/>
              <a:t/>
            </a:r>
            <a:br>
              <a:rPr lang="ru-RU" dirty="0"/>
            </a:br>
            <a:endParaRPr lang="ru-RU" dirty="0"/>
          </a:p>
        </p:txBody>
      </p:sp>
    </p:spTree>
    <p:extLst>
      <p:ext uri="{BB962C8B-B14F-4D97-AF65-F5344CB8AC3E}">
        <p14:creationId xmlns:p14="http://schemas.microsoft.com/office/powerpoint/2010/main" val="2974210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Дәріс мақсаты </a:t>
            </a:r>
            <a:endParaRPr lang="ru-RU" dirty="0"/>
          </a:p>
        </p:txBody>
      </p:sp>
      <p:sp>
        <p:nvSpPr>
          <p:cNvPr id="3" name="Объект 2"/>
          <p:cNvSpPr>
            <a:spLocks noGrp="1"/>
          </p:cNvSpPr>
          <p:nvPr>
            <p:ph sz="quarter" idx="1"/>
          </p:nvPr>
        </p:nvSpPr>
        <p:spPr/>
        <p:txBody>
          <a:bodyPr/>
          <a:lstStyle/>
          <a:p>
            <a:r>
              <a:rPr lang="kk-KZ" dirty="0"/>
              <a:t>ұйымның капиталы мен резервтер есебін ұйымдастыру мен жүргізілу тәртібін меңгеру.</a:t>
            </a:r>
            <a:endParaRPr lang="ru-RU" dirty="0"/>
          </a:p>
          <a:p>
            <a:endParaRPr lang="ru-RU" dirty="0"/>
          </a:p>
        </p:txBody>
      </p:sp>
    </p:spTree>
    <p:extLst>
      <p:ext uri="{BB962C8B-B14F-4D97-AF65-F5344CB8AC3E}">
        <p14:creationId xmlns:p14="http://schemas.microsoft.com/office/powerpoint/2010/main" val="2894850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Дәріс сұрақтары</a:t>
            </a:r>
            <a:endParaRPr lang="ru-RU" dirty="0"/>
          </a:p>
        </p:txBody>
      </p:sp>
      <p:sp>
        <p:nvSpPr>
          <p:cNvPr id="3" name="Объект 2"/>
          <p:cNvSpPr>
            <a:spLocks noGrp="1"/>
          </p:cNvSpPr>
          <p:nvPr>
            <p:ph sz="quarter" idx="1"/>
          </p:nvPr>
        </p:nvSpPr>
        <p:spPr/>
        <p:txBody>
          <a:bodyPr/>
          <a:lstStyle/>
          <a:p>
            <a:pPr lvl="0"/>
            <a:r>
              <a:rPr lang="kk-KZ" dirty="0" smtClean="0"/>
              <a:t>Капитал </a:t>
            </a:r>
            <a:r>
              <a:rPr lang="kk-KZ" dirty="0"/>
              <a:t>түсінігі және </a:t>
            </a:r>
            <a:r>
              <a:rPr lang="kk-KZ" dirty="0" smtClean="0"/>
              <a:t>есебінің </a:t>
            </a:r>
            <a:r>
              <a:rPr lang="kk-KZ" dirty="0"/>
              <a:t>мақсаты</a:t>
            </a:r>
            <a:r>
              <a:rPr lang="ru-RU" dirty="0"/>
              <a:t>.</a:t>
            </a:r>
          </a:p>
          <a:p>
            <a:pPr lvl="0"/>
            <a:r>
              <a:rPr lang="kk-KZ" dirty="0"/>
              <a:t>Жарғылық капитал есебінің ұйымдастырылуы</a:t>
            </a:r>
            <a:endParaRPr lang="ru-RU" dirty="0"/>
          </a:p>
          <a:p>
            <a:pPr lvl="0"/>
            <a:r>
              <a:rPr lang="kk-KZ" dirty="0"/>
              <a:t>Резервтік капитал есебі және құрылуы</a:t>
            </a:r>
            <a:r>
              <a:rPr lang="ru-RU" dirty="0"/>
              <a:t>.</a:t>
            </a:r>
          </a:p>
          <a:p>
            <a:r>
              <a:rPr lang="kk-KZ" dirty="0"/>
              <a:t>Бөлінбеген табыс немесе жабылмаған зиян есебі</a:t>
            </a:r>
            <a:r>
              <a:rPr lang="ru-RU" dirty="0"/>
              <a:t>.</a:t>
            </a:r>
          </a:p>
        </p:txBody>
      </p:sp>
    </p:spTree>
    <p:extLst>
      <p:ext uri="{BB962C8B-B14F-4D97-AF65-F5344CB8AC3E}">
        <p14:creationId xmlns:p14="http://schemas.microsoft.com/office/powerpoint/2010/main" val="3277665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Капитал т</a:t>
            </a:r>
            <a:r>
              <a:rPr lang="kk-KZ" dirty="0" smtClean="0"/>
              <a:t>үсінігі</a:t>
            </a:r>
            <a:endParaRPr lang="ru-RU" dirty="0"/>
          </a:p>
        </p:txBody>
      </p:sp>
      <p:sp>
        <p:nvSpPr>
          <p:cNvPr id="3" name="Объект 2"/>
          <p:cNvSpPr>
            <a:spLocks noGrp="1"/>
          </p:cNvSpPr>
          <p:nvPr>
            <p:ph sz="quarter" idx="1"/>
          </p:nvPr>
        </p:nvSpPr>
        <p:spPr/>
        <p:txBody>
          <a:bodyPr/>
          <a:lstStyle/>
          <a:p>
            <a:r>
              <a:rPr lang="kk-KZ" dirty="0"/>
              <a:t>Қазақстан Республикасының заңына сәйкес кәсіпорынның өзінің құрылуы барысында, яғни шаруашылық қызметпен айналысу үшін белгілі бір мөлшерде мүліктерге ие болуы тиіс. Осы аталған мүліктердің ақшалай өлшемге айналғандырылғандағы жиынтығы ұйымның </a:t>
            </a:r>
            <a:r>
              <a:rPr lang="kk-KZ" b="1" i="1" dirty="0" smtClean="0"/>
              <a:t> </a:t>
            </a:r>
            <a:r>
              <a:rPr lang="kk-KZ" b="1" i="1" dirty="0"/>
              <a:t>капиталы</a:t>
            </a:r>
            <a:r>
              <a:rPr lang="kk-KZ" dirty="0"/>
              <a:t> болып саналады. </a:t>
            </a:r>
            <a:endParaRPr lang="ru-RU" dirty="0"/>
          </a:p>
          <a:p>
            <a:endParaRPr lang="ru-RU" dirty="0"/>
          </a:p>
        </p:txBody>
      </p:sp>
    </p:spTree>
    <p:extLst>
      <p:ext uri="{BB962C8B-B14F-4D97-AF65-F5344CB8AC3E}">
        <p14:creationId xmlns:p14="http://schemas.microsoft.com/office/powerpoint/2010/main" val="2570708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Есеп мақсаты</a:t>
            </a:r>
            <a:endParaRPr lang="ru-RU" dirty="0"/>
          </a:p>
        </p:txBody>
      </p:sp>
      <p:sp>
        <p:nvSpPr>
          <p:cNvPr id="3" name="Объект 2"/>
          <p:cNvSpPr>
            <a:spLocks noGrp="1"/>
          </p:cNvSpPr>
          <p:nvPr>
            <p:ph sz="quarter" idx="1"/>
          </p:nvPr>
        </p:nvSpPr>
        <p:spPr/>
        <p:txBody>
          <a:bodyPr>
            <a:normAutofit/>
          </a:bodyPr>
          <a:lstStyle/>
          <a:p>
            <a:pPr fontAlgn="base"/>
            <a:r>
              <a:rPr lang="kk-KZ" dirty="0" smtClean="0"/>
              <a:t>Кәсіпорынның  меншікті капиталын дұрыс есепте көрсету</a:t>
            </a:r>
            <a:r>
              <a:rPr lang="ru-RU" dirty="0" smtClean="0"/>
              <a:t>;</a:t>
            </a:r>
            <a:endParaRPr lang="ru-RU" dirty="0"/>
          </a:p>
          <a:p>
            <a:pPr fontAlgn="base"/>
            <a:r>
              <a:rPr lang="ru-RU" dirty="0" err="1" smtClean="0"/>
              <a:t>Меншікті</a:t>
            </a:r>
            <a:r>
              <a:rPr lang="ru-RU" dirty="0" smtClean="0"/>
              <a:t> </a:t>
            </a:r>
            <a:r>
              <a:rPr lang="ru-RU" dirty="0" err="1" smtClean="0"/>
              <a:t>капиталдың</a:t>
            </a:r>
            <a:r>
              <a:rPr lang="ru-RU" dirty="0" smtClean="0"/>
              <a:t> </a:t>
            </a:r>
            <a:r>
              <a:rPr lang="ru-RU" dirty="0" err="1" smtClean="0"/>
              <a:t>құрамы</a:t>
            </a:r>
            <a:r>
              <a:rPr lang="ru-RU" dirty="0" smtClean="0"/>
              <a:t> мен </a:t>
            </a:r>
            <a:r>
              <a:rPr lang="ru-RU" dirty="0" err="1" smtClean="0"/>
              <a:t>құрлымының</a:t>
            </a:r>
            <a:r>
              <a:rPr lang="ru-RU" dirty="0" smtClean="0"/>
              <a:t> </a:t>
            </a:r>
            <a:r>
              <a:rPr lang="ru-RU" dirty="0" err="1" smtClean="0"/>
              <a:t>өзгерісін</a:t>
            </a:r>
            <a:r>
              <a:rPr lang="ru-RU" dirty="0" smtClean="0"/>
              <a:t> </a:t>
            </a:r>
            <a:r>
              <a:rPr lang="ru-RU" dirty="0" err="1" smtClean="0"/>
              <a:t>көрсету</a:t>
            </a:r>
            <a:r>
              <a:rPr lang="ru-RU" dirty="0" smtClean="0"/>
              <a:t>;</a:t>
            </a:r>
            <a:endParaRPr lang="ru-RU" dirty="0"/>
          </a:p>
          <a:p>
            <a:pPr fontAlgn="base"/>
            <a:r>
              <a:rPr lang="ru-RU" dirty="0" err="1" smtClean="0"/>
              <a:t>Меншікті</a:t>
            </a:r>
            <a:r>
              <a:rPr lang="ru-RU" dirty="0" smtClean="0"/>
              <a:t> капитал </a:t>
            </a:r>
            <a:r>
              <a:rPr lang="ru-RU" dirty="0" err="1" smtClean="0"/>
              <a:t>өзгерісінің</a:t>
            </a:r>
            <a:r>
              <a:rPr lang="ru-RU" dirty="0" smtClean="0"/>
              <a:t> </a:t>
            </a:r>
            <a:r>
              <a:rPr lang="ru-RU" dirty="0" err="1" smtClean="0"/>
              <a:t>себебін</a:t>
            </a:r>
            <a:r>
              <a:rPr lang="ru-RU" dirty="0" smtClean="0"/>
              <a:t> </a:t>
            </a:r>
            <a:r>
              <a:rPr lang="ru-RU" dirty="0" err="1" smtClean="0"/>
              <a:t>көрсету</a:t>
            </a:r>
            <a:r>
              <a:rPr lang="ru-RU" dirty="0" smtClean="0"/>
              <a:t>.</a:t>
            </a:r>
            <a:endParaRPr lang="ru-RU" dirty="0"/>
          </a:p>
          <a:p>
            <a:endParaRPr lang="ru-RU" dirty="0"/>
          </a:p>
        </p:txBody>
      </p:sp>
    </p:spTree>
    <p:extLst>
      <p:ext uri="{BB962C8B-B14F-4D97-AF65-F5344CB8AC3E}">
        <p14:creationId xmlns:p14="http://schemas.microsoft.com/office/powerpoint/2010/main" val="303646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Капитал жіктемесі</a:t>
            </a:r>
            <a:endParaRPr lang="ru-RU" dirty="0"/>
          </a:p>
        </p:txBody>
      </p:sp>
      <p:sp>
        <p:nvSpPr>
          <p:cNvPr id="3" name="Объект 2"/>
          <p:cNvSpPr>
            <a:spLocks noGrp="1"/>
          </p:cNvSpPr>
          <p:nvPr>
            <p:ph sz="quarter" idx="1"/>
          </p:nvPr>
        </p:nvSpPr>
        <p:spPr/>
        <p:txBody>
          <a:bodyPr>
            <a:normAutofit/>
          </a:bodyPr>
          <a:lstStyle/>
          <a:p>
            <a:r>
              <a:rPr lang="kk-KZ" dirty="0"/>
              <a:t>Жарғылық</a:t>
            </a:r>
            <a:r>
              <a:rPr lang="ru-RU" dirty="0"/>
              <a:t> (акционер</a:t>
            </a:r>
            <a:r>
              <a:rPr lang="kk-KZ" dirty="0"/>
              <a:t>лік</a:t>
            </a:r>
            <a:r>
              <a:rPr lang="ru-RU" dirty="0"/>
              <a:t>) капитал </a:t>
            </a:r>
          </a:p>
          <a:p>
            <a:r>
              <a:rPr lang="kk-KZ" dirty="0"/>
              <a:t>Эмиссиялық табыс </a:t>
            </a:r>
            <a:endParaRPr lang="ru-RU" dirty="0"/>
          </a:p>
          <a:p>
            <a:r>
              <a:rPr lang="kk-KZ" dirty="0"/>
              <a:t>Сатып алынған меншікті үлестік құралдар </a:t>
            </a:r>
            <a:endParaRPr lang="ru-RU" dirty="0"/>
          </a:p>
          <a:p>
            <a:r>
              <a:rPr lang="kk-KZ" dirty="0" smtClean="0"/>
              <a:t>Бөлінбеген </a:t>
            </a:r>
            <a:r>
              <a:rPr lang="kk-KZ" dirty="0"/>
              <a:t>пайда </a:t>
            </a:r>
            <a:r>
              <a:rPr lang="ru-RU" dirty="0"/>
              <a:t> (</a:t>
            </a:r>
            <a:r>
              <a:rPr lang="kk-KZ" dirty="0"/>
              <a:t>жабылмаған залал</a:t>
            </a:r>
            <a:r>
              <a:rPr lang="ru-RU" dirty="0"/>
              <a:t>) </a:t>
            </a:r>
          </a:p>
          <a:p>
            <a:r>
              <a:rPr lang="kk-KZ" dirty="0" smtClean="0"/>
              <a:t>Бақыланбайтын </a:t>
            </a:r>
            <a:r>
              <a:rPr lang="kk-KZ" dirty="0"/>
              <a:t>меншіктер үлесі </a:t>
            </a:r>
            <a:endParaRPr lang="ru-RU" dirty="0"/>
          </a:p>
        </p:txBody>
      </p:sp>
    </p:spTree>
    <p:extLst>
      <p:ext uri="{BB962C8B-B14F-4D97-AF65-F5344CB8AC3E}">
        <p14:creationId xmlns:p14="http://schemas.microsoft.com/office/powerpoint/2010/main" val="2169522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Резерв</a:t>
            </a:r>
            <a:r>
              <a:rPr lang="kk-KZ" dirty="0" smtClean="0"/>
              <a:t>тер жіктемесі </a:t>
            </a:r>
            <a:r>
              <a:rPr lang="ru-RU" dirty="0"/>
              <a:t/>
            </a:r>
            <a:br>
              <a:rPr lang="ru-RU" dirty="0"/>
            </a:br>
            <a:endParaRPr lang="ru-RU" dirty="0"/>
          </a:p>
        </p:txBody>
      </p:sp>
      <p:sp>
        <p:nvSpPr>
          <p:cNvPr id="3" name="Объект 2"/>
          <p:cNvSpPr>
            <a:spLocks noGrp="1"/>
          </p:cNvSpPr>
          <p:nvPr>
            <p:ph sz="quarter" idx="1"/>
          </p:nvPr>
        </p:nvSpPr>
        <p:spPr/>
        <p:txBody>
          <a:bodyPr/>
          <a:lstStyle/>
          <a:p>
            <a:r>
              <a:rPr lang="kk-KZ" dirty="0"/>
              <a:t>Құ</a:t>
            </a:r>
            <a:r>
              <a:rPr lang="ru-RU" dirty="0" err="1"/>
              <a:t>рылтайшы</a:t>
            </a:r>
            <a:r>
              <a:rPr lang="ru-RU" dirty="0"/>
              <a:t> </a:t>
            </a:r>
            <a:r>
              <a:rPr lang="kk-KZ" dirty="0"/>
              <a:t>құ</a:t>
            </a:r>
            <a:r>
              <a:rPr lang="ru-RU" dirty="0" err="1"/>
              <a:t>жаттармен</a:t>
            </a:r>
            <a:r>
              <a:rPr lang="ru-RU" dirty="0"/>
              <a:t> </a:t>
            </a:r>
            <a:r>
              <a:rPr lang="ru-RU" dirty="0" err="1"/>
              <a:t>белгіленген</a:t>
            </a:r>
            <a:r>
              <a:rPr lang="ru-RU" dirty="0"/>
              <a:t> резерв капиталы</a:t>
            </a:r>
          </a:p>
          <a:p>
            <a:r>
              <a:rPr lang="kk-KZ" dirty="0"/>
              <a:t>Қ</a:t>
            </a:r>
            <a:r>
              <a:rPr lang="ru-RU" dirty="0" err="1"/>
              <a:t>айта</a:t>
            </a:r>
            <a:r>
              <a:rPr lang="ru-RU" dirty="0"/>
              <a:t> ба</a:t>
            </a:r>
            <a:r>
              <a:rPr lang="kk-KZ" dirty="0"/>
              <a:t>ғ</a:t>
            </a:r>
            <a:r>
              <a:rPr lang="ru-RU" dirty="0" err="1"/>
              <a:t>алау</a:t>
            </a:r>
            <a:r>
              <a:rPr lang="kk-KZ" dirty="0"/>
              <a:t>ғ</a:t>
            </a:r>
            <a:r>
              <a:rPr lang="ru-RU" dirty="0"/>
              <a:t>а </a:t>
            </a:r>
            <a:r>
              <a:rPr lang="ru-RU" dirty="0" err="1"/>
              <a:t>арнал</a:t>
            </a:r>
            <a:r>
              <a:rPr lang="kk-KZ" dirty="0"/>
              <a:t>ғ</a:t>
            </a:r>
            <a:r>
              <a:rPr lang="ru-RU" dirty="0"/>
              <a:t>ан резерв</a:t>
            </a:r>
          </a:p>
          <a:p>
            <a:r>
              <a:rPr lang="ru-RU" dirty="0" err="1"/>
              <a:t>Шетел</a:t>
            </a:r>
            <a:r>
              <a:rPr lang="ru-RU" dirty="0"/>
              <a:t> </a:t>
            </a:r>
            <a:r>
              <a:rPr lang="kk-KZ" dirty="0"/>
              <a:t>қ</a:t>
            </a:r>
            <a:r>
              <a:rPr lang="ru-RU" dirty="0" err="1"/>
              <a:t>ызметі</a:t>
            </a:r>
            <a:r>
              <a:rPr lang="ru-RU" dirty="0"/>
              <a:t> </a:t>
            </a:r>
            <a:r>
              <a:rPr lang="ru-RU" dirty="0" err="1"/>
              <a:t>бойынша</a:t>
            </a:r>
            <a:r>
              <a:rPr lang="ru-RU" dirty="0"/>
              <a:t> </a:t>
            </a:r>
            <a:r>
              <a:rPr lang="ru-RU" dirty="0" err="1"/>
              <a:t>шетел</a:t>
            </a:r>
            <a:r>
              <a:rPr lang="ru-RU" dirty="0"/>
              <a:t> </a:t>
            </a:r>
            <a:r>
              <a:rPr lang="ru-RU" dirty="0" err="1"/>
              <a:t>валютасын</a:t>
            </a:r>
            <a:r>
              <a:rPr lang="ru-RU" dirty="0"/>
              <a:t> </a:t>
            </a:r>
            <a:r>
              <a:rPr lang="kk-KZ" dirty="0"/>
              <a:t>қ</a:t>
            </a:r>
            <a:r>
              <a:rPr lang="ru-RU" dirty="0" err="1"/>
              <a:t>айта</a:t>
            </a:r>
            <a:r>
              <a:rPr lang="ru-RU" dirty="0"/>
              <a:t> </a:t>
            </a:r>
            <a:r>
              <a:rPr lang="ru-RU" dirty="0" err="1"/>
              <a:t>есептеуге</a:t>
            </a:r>
            <a:r>
              <a:rPr lang="ru-RU" dirty="0"/>
              <a:t> </a:t>
            </a:r>
            <a:r>
              <a:rPr lang="ru-RU" dirty="0" err="1"/>
              <a:t>арнал</a:t>
            </a:r>
            <a:r>
              <a:rPr lang="kk-KZ" dirty="0"/>
              <a:t>ғ</a:t>
            </a:r>
            <a:r>
              <a:rPr lang="ru-RU" dirty="0"/>
              <a:t>ан резерв </a:t>
            </a:r>
          </a:p>
          <a:p>
            <a:r>
              <a:rPr lang="kk-KZ" dirty="0"/>
              <a:t>Ө</a:t>
            </a:r>
            <a:r>
              <a:rPr lang="ru-RU" dirty="0" err="1"/>
              <a:t>зге</a:t>
            </a:r>
            <a:r>
              <a:rPr lang="ru-RU" dirty="0"/>
              <a:t> </a:t>
            </a:r>
            <a:r>
              <a:rPr lang="ru-RU" dirty="0" err="1"/>
              <a:t>резервтер</a:t>
            </a:r>
            <a:endParaRPr lang="ru-RU" dirty="0"/>
          </a:p>
        </p:txBody>
      </p:sp>
    </p:spTree>
    <p:extLst>
      <p:ext uri="{BB962C8B-B14F-4D97-AF65-F5344CB8AC3E}">
        <p14:creationId xmlns:p14="http://schemas.microsoft.com/office/powerpoint/2010/main" val="1647319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кірістер және шығыстарды  шоттарда  көрсету тәртібі</a:t>
            </a:r>
            <a:endParaRPr lang="ru-RU" dirty="0"/>
          </a:p>
        </p:txBody>
      </p:sp>
      <p:graphicFrame>
        <p:nvGraphicFramePr>
          <p:cNvPr id="8" name="Объект 7"/>
          <p:cNvGraphicFramePr>
            <a:graphicFrameLocks noGrp="1"/>
          </p:cNvGraphicFramePr>
          <p:nvPr>
            <p:ph sz="quarter" idx="1"/>
            <p:extLst>
              <p:ext uri="{D42A27DB-BD31-4B8C-83A1-F6EECF244321}">
                <p14:modId xmlns:p14="http://schemas.microsoft.com/office/powerpoint/2010/main" val="3214159589"/>
              </p:ext>
            </p:extLst>
          </p:nvPr>
        </p:nvGraphicFramePr>
        <p:xfrm>
          <a:off x="755577" y="1335465"/>
          <a:ext cx="8147421" cy="5547360"/>
        </p:xfrm>
        <a:graphic>
          <a:graphicData uri="http://schemas.openxmlformats.org/drawingml/2006/table">
            <a:tbl>
              <a:tblPr firstRow="1" bandRow="1">
                <a:tableStyleId>{8799B23B-EC83-4686-B30A-512413B5E67A}</a:tableStyleId>
              </a:tblPr>
              <a:tblGrid>
                <a:gridCol w="748137"/>
                <a:gridCol w="2510832"/>
                <a:gridCol w="1629484"/>
                <a:gridCol w="1629484"/>
                <a:gridCol w="1629484"/>
              </a:tblGrid>
              <a:tr h="288263">
                <a:tc rowSpan="2">
                  <a:txBody>
                    <a:bodyPr/>
                    <a:lstStyle/>
                    <a:p>
                      <a:r>
                        <a:rPr lang="kk-KZ" sz="1400" dirty="0" smtClean="0"/>
                        <a:t>Құжат </a:t>
                      </a:r>
                      <a:r>
                        <a:rPr lang="kk-KZ" sz="1400" baseline="0" dirty="0" smtClean="0"/>
                        <a:t> </a:t>
                      </a:r>
                      <a:endParaRPr lang="ru-RU" sz="1400" dirty="0"/>
                    </a:p>
                  </a:txBody>
                  <a:tcPr/>
                </a:tc>
                <a:tc rowSpan="2">
                  <a:txBody>
                    <a:bodyPr/>
                    <a:lstStyle/>
                    <a:p>
                      <a:r>
                        <a:rPr lang="kk-KZ" sz="1400" dirty="0" smtClean="0"/>
                        <a:t>Мазмұны </a:t>
                      </a:r>
                      <a:endParaRPr lang="ru-RU" sz="1400" dirty="0"/>
                    </a:p>
                  </a:txBody>
                  <a:tcPr/>
                </a:tc>
                <a:tc rowSpan="2">
                  <a:txBody>
                    <a:bodyPr/>
                    <a:lstStyle/>
                    <a:p>
                      <a:r>
                        <a:rPr lang="kk-KZ" sz="1400" dirty="0" smtClean="0"/>
                        <a:t>Сомасы,</a:t>
                      </a:r>
                      <a:r>
                        <a:rPr lang="kk-KZ" sz="1400" baseline="0" dirty="0" smtClean="0"/>
                        <a:t> тг</a:t>
                      </a:r>
                      <a:endParaRPr lang="ru-RU" sz="1400" dirty="0"/>
                    </a:p>
                  </a:txBody>
                  <a:tcPr/>
                </a:tc>
                <a:tc gridSpan="2">
                  <a:txBody>
                    <a:bodyPr/>
                    <a:lstStyle/>
                    <a:p>
                      <a:pPr algn="ctr"/>
                      <a:r>
                        <a:rPr lang="kk-KZ" sz="1400" dirty="0" smtClean="0"/>
                        <a:t>Трансакция</a:t>
                      </a:r>
                      <a:r>
                        <a:rPr lang="kk-KZ" sz="1400" baseline="0" dirty="0" smtClean="0"/>
                        <a:t> </a:t>
                      </a:r>
                      <a:endParaRPr lang="ru-RU" sz="1400" dirty="0"/>
                    </a:p>
                  </a:txBody>
                  <a:tcPr/>
                </a:tc>
                <a:tc hMerge="1">
                  <a:txBody>
                    <a:bodyPr/>
                    <a:lstStyle/>
                    <a:p>
                      <a:endParaRPr lang="ru-RU" dirty="0"/>
                    </a:p>
                  </a:txBody>
                  <a:tcPr/>
                </a:tc>
              </a:tr>
              <a:tr h="288263">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r>
                        <a:rPr lang="kk-KZ" sz="1400" dirty="0" smtClean="0"/>
                        <a:t>Дт </a:t>
                      </a:r>
                      <a:endParaRPr lang="ru-RU" sz="1400" dirty="0"/>
                    </a:p>
                  </a:txBody>
                  <a:tcPr/>
                </a:tc>
                <a:tc>
                  <a:txBody>
                    <a:bodyPr/>
                    <a:lstStyle/>
                    <a:p>
                      <a:r>
                        <a:rPr lang="kk-KZ" sz="1400" dirty="0" smtClean="0"/>
                        <a:t>Кт </a:t>
                      </a:r>
                      <a:endParaRPr lang="ru-RU" sz="1400" dirty="0"/>
                    </a:p>
                  </a:txBody>
                  <a:tcPr/>
                </a:tc>
              </a:tr>
              <a:tr h="547700">
                <a:tc>
                  <a:txBody>
                    <a:bodyPr/>
                    <a:lstStyle/>
                    <a:p>
                      <a:r>
                        <a:rPr lang="kk-KZ" sz="1600" dirty="0" smtClean="0"/>
                        <a:t>Шотфак</a:t>
                      </a:r>
                      <a:endParaRPr lang="ru-RU" sz="1600" dirty="0"/>
                    </a:p>
                  </a:txBody>
                  <a:tcPr/>
                </a:tc>
                <a:tc>
                  <a:txBody>
                    <a:bodyPr/>
                    <a:lstStyle/>
                    <a:p>
                      <a:r>
                        <a:rPr lang="kk-KZ" sz="1600" dirty="0" smtClean="0"/>
                        <a:t>Сатып</a:t>
                      </a:r>
                      <a:r>
                        <a:rPr lang="kk-KZ" sz="1600" baseline="0" dirty="0" smtClean="0"/>
                        <a:t> алушыларға тауар өткізілді</a:t>
                      </a:r>
                      <a:endParaRPr lang="ru-RU" sz="1600" dirty="0"/>
                    </a:p>
                  </a:txBody>
                  <a:tcPr/>
                </a:tc>
                <a:tc>
                  <a:txBody>
                    <a:bodyPr/>
                    <a:lstStyle/>
                    <a:p>
                      <a:r>
                        <a:rPr lang="kk-KZ" sz="1600" dirty="0" smtClean="0"/>
                        <a:t>100000</a:t>
                      </a:r>
                      <a:endParaRPr lang="ru-RU" sz="1600" dirty="0"/>
                    </a:p>
                  </a:txBody>
                  <a:tcPr/>
                </a:tc>
                <a:tc>
                  <a:txBody>
                    <a:bodyPr/>
                    <a:lstStyle/>
                    <a:p>
                      <a:r>
                        <a:rPr lang="kk-KZ" sz="1600" dirty="0" smtClean="0"/>
                        <a:t>1210</a:t>
                      </a:r>
                      <a:endParaRPr lang="ru-RU" sz="1600" dirty="0"/>
                    </a:p>
                  </a:txBody>
                  <a:tcPr/>
                </a:tc>
                <a:tc>
                  <a:txBody>
                    <a:bodyPr/>
                    <a:lstStyle/>
                    <a:p>
                      <a:r>
                        <a:rPr lang="kk-KZ" sz="1600" dirty="0" smtClean="0"/>
                        <a:t>6010</a:t>
                      </a:r>
                      <a:endParaRPr lang="ru-RU" sz="1600" dirty="0"/>
                    </a:p>
                  </a:txBody>
                  <a:tcPr/>
                </a:tc>
              </a:tr>
              <a:tr h="778310">
                <a:tc>
                  <a:txBody>
                    <a:bodyPr/>
                    <a:lstStyle/>
                    <a:p>
                      <a:r>
                        <a:rPr lang="kk-KZ" sz="1600" dirty="0" smtClean="0"/>
                        <a:t>накладной</a:t>
                      </a:r>
                      <a:endParaRPr lang="ru-RU" sz="1600" dirty="0"/>
                    </a:p>
                  </a:txBody>
                  <a:tcPr/>
                </a:tc>
                <a:tc>
                  <a:txBody>
                    <a:bodyPr/>
                    <a:lstStyle/>
                    <a:p>
                      <a:r>
                        <a:rPr lang="kk-KZ" sz="1600" dirty="0" smtClean="0"/>
                        <a:t>Өткізілген тауардың</a:t>
                      </a:r>
                      <a:r>
                        <a:rPr lang="kk-KZ" sz="1600" baseline="0" dirty="0" smtClean="0"/>
                        <a:t> өзіндік құны есептен шығарылды</a:t>
                      </a:r>
                      <a:endParaRPr lang="ru-RU" sz="1600" dirty="0"/>
                    </a:p>
                  </a:txBody>
                  <a:tcPr/>
                </a:tc>
                <a:tc>
                  <a:txBody>
                    <a:bodyPr/>
                    <a:lstStyle/>
                    <a:p>
                      <a:r>
                        <a:rPr lang="kk-KZ" sz="1600" dirty="0" smtClean="0"/>
                        <a:t>70000</a:t>
                      </a:r>
                      <a:endParaRPr lang="ru-RU" sz="1600" dirty="0"/>
                    </a:p>
                  </a:txBody>
                  <a:tcPr/>
                </a:tc>
                <a:tc>
                  <a:txBody>
                    <a:bodyPr/>
                    <a:lstStyle/>
                    <a:p>
                      <a:r>
                        <a:rPr lang="kk-KZ" sz="1600" dirty="0" smtClean="0"/>
                        <a:t>7010</a:t>
                      </a:r>
                      <a:endParaRPr lang="ru-RU" sz="1600" dirty="0"/>
                    </a:p>
                  </a:txBody>
                  <a:tcPr/>
                </a:tc>
                <a:tc>
                  <a:txBody>
                    <a:bodyPr/>
                    <a:lstStyle/>
                    <a:p>
                      <a:r>
                        <a:rPr lang="kk-KZ" sz="1600" dirty="0" smtClean="0"/>
                        <a:t>1330</a:t>
                      </a:r>
                      <a:endParaRPr lang="ru-RU" sz="1600" dirty="0"/>
                    </a:p>
                  </a:txBody>
                  <a:tcPr/>
                </a:tc>
              </a:tr>
              <a:tr h="778310">
                <a:tc>
                  <a:txBody>
                    <a:bodyPr/>
                    <a:lstStyle/>
                    <a:p>
                      <a:r>
                        <a:rPr lang="kk-KZ" sz="1600" dirty="0" smtClean="0"/>
                        <a:t>қосымша</a:t>
                      </a:r>
                      <a:endParaRPr lang="ru-RU" sz="1600" dirty="0"/>
                    </a:p>
                  </a:txBody>
                  <a:tcPr/>
                </a:tc>
                <a:tc>
                  <a:txBody>
                    <a:bodyPr/>
                    <a:lstStyle/>
                    <a:p>
                      <a:r>
                        <a:rPr lang="kk-KZ" sz="1600" dirty="0" smtClean="0"/>
                        <a:t>Кіріс есептен</a:t>
                      </a:r>
                      <a:r>
                        <a:rPr lang="kk-KZ" sz="1600" baseline="0" dirty="0" smtClean="0"/>
                        <a:t> шығарылды (жиынтық кірісті ұлғайтуға)</a:t>
                      </a:r>
                      <a:endParaRPr lang="ru-RU" sz="1600" dirty="0"/>
                    </a:p>
                  </a:txBody>
                  <a:tcPr/>
                </a:tc>
                <a:tc>
                  <a:txBody>
                    <a:bodyPr/>
                    <a:lstStyle/>
                    <a:p>
                      <a:r>
                        <a:rPr lang="kk-KZ" sz="1600" dirty="0" smtClean="0"/>
                        <a:t>100000</a:t>
                      </a:r>
                      <a:endParaRPr lang="ru-RU" sz="1600" dirty="0"/>
                    </a:p>
                  </a:txBody>
                  <a:tcPr/>
                </a:tc>
                <a:tc>
                  <a:txBody>
                    <a:bodyPr/>
                    <a:lstStyle/>
                    <a:p>
                      <a:r>
                        <a:rPr lang="kk-KZ" sz="1600" dirty="0" smtClean="0"/>
                        <a:t>6010</a:t>
                      </a:r>
                      <a:endParaRPr lang="ru-R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600" dirty="0" smtClean="0"/>
                        <a:t>5610</a:t>
                      </a:r>
                      <a:endParaRPr lang="ru-RU" sz="1600" dirty="0" smtClean="0"/>
                    </a:p>
                    <a:p>
                      <a:endParaRPr lang="ru-RU" sz="1600" dirty="0"/>
                    </a:p>
                  </a:txBody>
                  <a:tcPr/>
                </a:tc>
              </a:tr>
              <a:tr h="778310">
                <a:tc>
                  <a:txBody>
                    <a:bodyPr/>
                    <a:lstStyle/>
                    <a:p>
                      <a:r>
                        <a:rPr lang="kk-KZ" sz="1600" dirty="0" smtClean="0"/>
                        <a:t>Қосымша</a:t>
                      </a:r>
                      <a:r>
                        <a:rPr lang="kk-KZ" sz="1600" baseline="0" dirty="0" smtClean="0"/>
                        <a:t> </a:t>
                      </a:r>
                      <a:endParaRPr lang="ru-RU" sz="1600" dirty="0"/>
                    </a:p>
                  </a:txBody>
                  <a:tcPr/>
                </a:tc>
                <a:tc>
                  <a:txBody>
                    <a:bodyPr/>
                    <a:lstStyle/>
                    <a:p>
                      <a:r>
                        <a:rPr lang="kk-KZ" sz="1600" dirty="0" smtClean="0"/>
                        <a:t>Шығыс есептен шығарылды (жиынтық</a:t>
                      </a:r>
                      <a:r>
                        <a:rPr lang="kk-KZ" sz="1600" baseline="0" dirty="0" smtClean="0"/>
                        <a:t> шығысты азайтуға </a:t>
                      </a:r>
                      <a:r>
                        <a:rPr lang="kk-KZ" sz="1600" dirty="0" smtClean="0"/>
                        <a:t>)</a:t>
                      </a:r>
                      <a:endParaRPr lang="ru-RU" sz="1600" dirty="0"/>
                    </a:p>
                  </a:txBody>
                  <a:tcPr/>
                </a:tc>
                <a:tc>
                  <a:txBody>
                    <a:bodyPr/>
                    <a:lstStyle/>
                    <a:p>
                      <a:r>
                        <a:rPr lang="kk-KZ" sz="1600" dirty="0" smtClean="0"/>
                        <a:t>70000</a:t>
                      </a:r>
                      <a:endParaRPr lang="ru-RU" sz="1600" dirty="0"/>
                    </a:p>
                  </a:txBody>
                  <a:tcPr/>
                </a:tc>
                <a:tc>
                  <a:txBody>
                    <a:bodyPr/>
                    <a:lstStyle/>
                    <a:p>
                      <a:r>
                        <a:rPr lang="kk-KZ" sz="1600" dirty="0" smtClean="0"/>
                        <a:t>5610</a:t>
                      </a:r>
                      <a:endParaRPr lang="ru-RU" sz="1600" dirty="0"/>
                    </a:p>
                  </a:txBody>
                  <a:tcPr/>
                </a:tc>
                <a:tc>
                  <a:txBody>
                    <a:bodyPr/>
                    <a:lstStyle/>
                    <a:p>
                      <a:r>
                        <a:rPr lang="kk-KZ" sz="1600" dirty="0" smtClean="0"/>
                        <a:t>7010</a:t>
                      </a:r>
                      <a:endParaRPr lang="ru-RU" sz="1600" dirty="0"/>
                    </a:p>
                  </a:txBody>
                  <a:tcPr/>
                </a:tc>
              </a:tr>
              <a:tr h="778310">
                <a:tc>
                  <a:txBody>
                    <a:bodyPr/>
                    <a:lstStyle/>
                    <a:p>
                      <a:r>
                        <a:rPr lang="kk-KZ" sz="1600" dirty="0" smtClean="0"/>
                        <a:t>қосымша</a:t>
                      </a:r>
                      <a:endParaRPr lang="ru-RU" sz="1600" dirty="0"/>
                    </a:p>
                  </a:txBody>
                  <a:tcPr/>
                </a:tc>
                <a:tc>
                  <a:txBody>
                    <a:bodyPr/>
                    <a:lstStyle/>
                    <a:p>
                      <a:r>
                        <a:rPr lang="kk-KZ" sz="1600" dirty="0" smtClean="0"/>
                        <a:t>Операция б/ша қаржылық нәтиже анықталды (пайда)</a:t>
                      </a:r>
                      <a:endParaRPr lang="ru-RU" sz="1600" dirty="0"/>
                    </a:p>
                  </a:txBody>
                  <a:tcPr/>
                </a:tc>
                <a:tc>
                  <a:txBody>
                    <a:bodyPr/>
                    <a:lstStyle/>
                    <a:p>
                      <a:r>
                        <a:rPr lang="kk-KZ" sz="1600" dirty="0" smtClean="0"/>
                        <a:t>30000</a:t>
                      </a:r>
                      <a:endParaRPr lang="ru-RU" sz="1600" dirty="0"/>
                    </a:p>
                  </a:txBody>
                  <a:tcPr/>
                </a:tc>
                <a:tc>
                  <a:txBody>
                    <a:bodyPr/>
                    <a:lstStyle/>
                    <a:p>
                      <a:r>
                        <a:rPr lang="kk-KZ" sz="1600" dirty="0" smtClean="0"/>
                        <a:t>5610</a:t>
                      </a:r>
                      <a:endParaRPr lang="ru-RU" sz="1600" dirty="0"/>
                    </a:p>
                  </a:txBody>
                  <a:tcPr/>
                </a:tc>
                <a:tc>
                  <a:txBody>
                    <a:bodyPr/>
                    <a:lstStyle/>
                    <a:p>
                      <a:r>
                        <a:rPr lang="kk-KZ" sz="1600" dirty="0" smtClean="0"/>
                        <a:t>5510</a:t>
                      </a:r>
                      <a:endParaRPr lang="ru-RU" sz="1600" dirty="0"/>
                    </a:p>
                  </a:txBody>
                  <a:tcPr/>
                </a:tc>
              </a:tr>
              <a:tr h="952411">
                <a:tc>
                  <a:txBody>
                    <a:bodyPr/>
                    <a:lstStyle/>
                    <a:p>
                      <a:r>
                        <a:rPr lang="kk-KZ" sz="1600" dirty="0" smtClean="0"/>
                        <a:t>қосымша</a:t>
                      </a:r>
                      <a:endParaRPr lang="ru-R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600" dirty="0" smtClean="0"/>
                        <a:t>Операция б/ша қаржылық нәтиже анықталды (залал)</a:t>
                      </a:r>
                      <a:endParaRPr lang="ru-RU" sz="1600" dirty="0" smtClean="0"/>
                    </a:p>
                    <a:p>
                      <a:endParaRPr lang="ru-RU" sz="1600" dirty="0"/>
                    </a:p>
                  </a:txBody>
                  <a:tcPr/>
                </a:tc>
                <a:tc>
                  <a:txBody>
                    <a:bodyPr/>
                    <a:lstStyle/>
                    <a:p>
                      <a:r>
                        <a:rPr lang="kk-KZ" sz="1600" dirty="0" smtClean="0"/>
                        <a:t>(10000)</a:t>
                      </a:r>
                      <a:endParaRPr lang="ru-RU" sz="1600" dirty="0"/>
                    </a:p>
                  </a:txBody>
                  <a:tcPr/>
                </a:tc>
                <a:tc>
                  <a:txBody>
                    <a:bodyPr/>
                    <a:lstStyle/>
                    <a:p>
                      <a:r>
                        <a:rPr lang="kk-KZ" sz="1600" dirty="0" smtClean="0"/>
                        <a:t>5510</a:t>
                      </a:r>
                      <a:endParaRPr lang="ru-RU" sz="1600" dirty="0"/>
                    </a:p>
                  </a:txBody>
                  <a:tcPr/>
                </a:tc>
                <a:tc>
                  <a:txBody>
                    <a:bodyPr/>
                    <a:lstStyle/>
                    <a:p>
                      <a:r>
                        <a:rPr lang="kk-KZ" sz="1600" dirty="0" smtClean="0"/>
                        <a:t>5610</a:t>
                      </a:r>
                      <a:endParaRPr lang="ru-RU" sz="1600" dirty="0"/>
                    </a:p>
                  </a:txBody>
                  <a:tcPr/>
                </a:tc>
              </a:tr>
            </a:tbl>
          </a:graphicData>
        </a:graphic>
      </p:graphicFrame>
    </p:spTree>
    <p:extLst>
      <p:ext uri="{BB962C8B-B14F-4D97-AF65-F5344CB8AC3E}">
        <p14:creationId xmlns:p14="http://schemas.microsoft.com/office/powerpoint/2010/main" val="16831639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1925" y="360363"/>
            <a:ext cx="7407275" cy="4437062"/>
          </a:xfrm>
        </p:spPr>
        <p:txBody>
          <a:bodyPr>
            <a:normAutofit fontScale="90000"/>
          </a:bodyPr>
          <a:lstStyle/>
          <a:p>
            <a:pPr fontAlgn="auto">
              <a:spcAft>
                <a:spcPts val="0"/>
              </a:spcAft>
              <a:defRPr/>
            </a:pPr>
            <a:r>
              <a:rPr lang="kk-KZ" sz="6000" b="1" dirty="0" smtClean="0">
                <a:solidFill>
                  <a:schemeClr val="tx2">
                    <a:satMod val="130000"/>
                  </a:schemeClr>
                </a:solidFill>
              </a:rPr>
              <a:t>5 лекция қосымша </a:t>
            </a:r>
            <a:br>
              <a:rPr lang="kk-KZ" sz="6000" b="1" dirty="0" smtClean="0">
                <a:solidFill>
                  <a:schemeClr val="tx2">
                    <a:satMod val="130000"/>
                  </a:schemeClr>
                </a:solidFill>
              </a:rPr>
            </a:br>
            <a:r>
              <a:rPr lang="kk-KZ" sz="6000" b="1" dirty="0" smtClean="0">
                <a:solidFill>
                  <a:schemeClr val="tx2">
                    <a:satMod val="130000"/>
                  </a:schemeClr>
                </a:solidFill>
              </a:rPr>
              <a:t>Өндіріс </a:t>
            </a:r>
            <a:r>
              <a:rPr lang="kk-KZ" sz="6000" b="1" dirty="0">
                <a:solidFill>
                  <a:schemeClr val="tx2">
                    <a:satMod val="130000"/>
                  </a:schemeClr>
                </a:solidFill>
              </a:rPr>
              <a:t>шығындарының есебі</a:t>
            </a:r>
            <a:endParaRPr lang="ru-RU" sz="6000" dirty="0">
              <a:solidFill>
                <a:schemeClr val="tx2">
                  <a:satMod val="130000"/>
                </a:schemeClr>
              </a:solidFill>
            </a:endParaRPr>
          </a:p>
        </p:txBody>
      </p:sp>
    </p:spTree>
    <p:extLst>
      <p:ext uri="{BB962C8B-B14F-4D97-AF65-F5344CB8AC3E}">
        <p14:creationId xmlns:p14="http://schemas.microsoft.com/office/powerpoint/2010/main" val="2881895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r>
              <a:rPr lang="kk-KZ" dirty="0" smtClean="0">
                <a:solidFill>
                  <a:schemeClr val="tx2">
                    <a:satMod val="130000"/>
                  </a:schemeClr>
                </a:solidFill>
              </a:rPr>
              <a:t>Қарастырылатын сұрақтар</a:t>
            </a:r>
            <a:endParaRPr lang="ru-RU" dirty="0">
              <a:solidFill>
                <a:schemeClr val="tx2">
                  <a:satMod val="130000"/>
                </a:schemeClr>
              </a:solidFill>
            </a:endParaRPr>
          </a:p>
        </p:txBody>
      </p:sp>
      <p:sp>
        <p:nvSpPr>
          <p:cNvPr id="10243" name="Объект 2"/>
          <p:cNvSpPr>
            <a:spLocks noGrp="1"/>
          </p:cNvSpPr>
          <p:nvPr>
            <p:ph sz="quarter" idx="1"/>
          </p:nvPr>
        </p:nvSpPr>
        <p:spPr/>
        <p:txBody>
          <a:bodyPr/>
          <a:lstStyle/>
          <a:p>
            <a:r>
              <a:rPr lang="kk-KZ" sz="4000" smtClean="0"/>
              <a:t>Өндіріс шығындары түсінігі, жіктемесі;</a:t>
            </a:r>
            <a:endParaRPr lang="ru-RU" sz="4000" smtClean="0"/>
          </a:p>
          <a:p>
            <a:r>
              <a:rPr lang="kk-KZ" sz="4000" smtClean="0"/>
              <a:t>Өндіріс шығындарын есепке алу әдістері;</a:t>
            </a:r>
            <a:endParaRPr lang="ru-RU" sz="4000" smtClean="0"/>
          </a:p>
          <a:p>
            <a:r>
              <a:rPr lang="kk-KZ" sz="4000" smtClean="0"/>
              <a:t>Дайын өнімді бағалау әдістері</a:t>
            </a:r>
            <a:endParaRPr lang="ru-RU" sz="4000" smtClean="0"/>
          </a:p>
        </p:txBody>
      </p:sp>
    </p:spTree>
    <p:extLst>
      <p:ext uri="{BB962C8B-B14F-4D97-AF65-F5344CB8AC3E}">
        <p14:creationId xmlns:p14="http://schemas.microsoft.com/office/powerpoint/2010/main" val="3532776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fontAlgn="auto">
              <a:spcAft>
                <a:spcPts val="0"/>
              </a:spcAft>
              <a:defRPr/>
            </a:pPr>
            <a:r>
              <a:rPr lang="kk-KZ" altLang="ru-RU" dirty="0">
                <a:solidFill>
                  <a:schemeClr val="tx2">
                    <a:satMod val="130000"/>
                  </a:schemeClr>
                </a:solidFill>
              </a:rPr>
              <a:t>БЕ ж ҚЕ заңына сәйкес шығын  түсінігі</a:t>
            </a:r>
            <a:endParaRPr lang="ru-RU" dirty="0">
              <a:solidFill>
                <a:schemeClr val="tx2">
                  <a:satMod val="130000"/>
                </a:schemeClr>
              </a:solidFill>
            </a:endParaRPr>
          </a:p>
        </p:txBody>
      </p:sp>
      <p:sp>
        <p:nvSpPr>
          <p:cNvPr id="11267" name="Объект 2"/>
          <p:cNvSpPr>
            <a:spLocks noGrp="1"/>
          </p:cNvSpPr>
          <p:nvPr>
            <p:ph sz="quarter" idx="1"/>
          </p:nvPr>
        </p:nvSpPr>
        <p:spPr/>
        <p:txBody>
          <a:bodyPr/>
          <a:lstStyle/>
          <a:p>
            <a:r>
              <a:rPr lang="ru-RU" altLang="ru-RU" smtClean="0"/>
              <a:t>Шығыстар - есептi кезең iшiнде активтердiң қолдан кетуi немесе азаюы немесе мiндеттемелердiң пайда болуы нысанында экономикалық пайданың азаюы, олар капиталға қатысушы тұлғаларға бөлумен байланысты азаюдан өзгеше капиталдың азаюына әкеп соғады. </a:t>
            </a:r>
          </a:p>
          <a:p>
            <a:endParaRPr lang="ru-RU" smtClean="0"/>
          </a:p>
        </p:txBody>
      </p:sp>
    </p:spTree>
    <p:extLst>
      <p:ext uri="{BB962C8B-B14F-4D97-AF65-F5344CB8AC3E}">
        <p14:creationId xmlns:p14="http://schemas.microsoft.com/office/powerpoint/2010/main" val="2645160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p:txBody>
          <a:bodyPr/>
          <a:lstStyle/>
          <a:p>
            <a:pPr fontAlgn="auto">
              <a:spcAft>
                <a:spcPts val="0"/>
              </a:spcAft>
              <a:defRPr/>
            </a:pPr>
            <a:r>
              <a:rPr lang="kk-KZ" altLang="ru-RU" smtClean="0">
                <a:solidFill>
                  <a:schemeClr val="tx2">
                    <a:satMod val="130000"/>
                  </a:schemeClr>
                </a:solidFill>
              </a:rPr>
              <a:t>Шығындарды жіктеу  </a:t>
            </a:r>
            <a:endParaRPr lang="ru-RU" altLang="ru-RU" smtClean="0">
              <a:solidFill>
                <a:schemeClr val="tx2">
                  <a:satMod val="130000"/>
                </a:schemeClr>
              </a:solidFill>
            </a:endParaRPr>
          </a:p>
        </p:txBody>
      </p:sp>
      <p:sp>
        <p:nvSpPr>
          <p:cNvPr id="12291" name="Объект 2"/>
          <p:cNvSpPr>
            <a:spLocks noGrp="1"/>
          </p:cNvSpPr>
          <p:nvPr>
            <p:ph sz="quarter" idx="1"/>
          </p:nvPr>
        </p:nvSpPr>
        <p:spPr/>
        <p:txBody>
          <a:bodyPr/>
          <a:lstStyle/>
          <a:p>
            <a:r>
              <a:rPr lang="ru-RU" altLang="ru-RU" smtClean="0"/>
              <a:t>Бұл сыртқы және ішкі пайдаланушыларды  қажетті ақпараттармен қамтамасыз ету үшін шығындарды белгілі бір топтарға  тарату. </a:t>
            </a:r>
          </a:p>
        </p:txBody>
      </p:sp>
    </p:spTree>
    <p:extLst>
      <p:ext uri="{BB962C8B-B14F-4D97-AF65-F5344CB8AC3E}">
        <p14:creationId xmlns:p14="http://schemas.microsoft.com/office/powerpoint/2010/main" val="1263718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p:txBody>
          <a:bodyPr/>
          <a:lstStyle/>
          <a:p>
            <a:pPr fontAlgn="auto">
              <a:spcAft>
                <a:spcPts val="0"/>
              </a:spcAft>
              <a:defRPr/>
            </a:pPr>
            <a:r>
              <a:rPr lang="kk-KZ" altLang="ru-RU" smtClean="0">
                <a:solidFill>
                  <a:schemeClr val="tx2">
                    <a:satMod val="130000"/>
                  </a:schemeClr>
                </a:solidFill>
              </a:rPr>
              <a:t>Шығындарды жіктеу мақсаты</a:t>
            </a:r>
            <a:endParaRPr lang="ru-RU" altLang="ru-RU" smtClean="0">
              <a:solidFill>
                <a:schemeClr val="tx2">
                  <a:satMod val="130000"/>
                </a:schemeClr>
              </a:solidFill>
            </a:endParaRPr>
          </a:p>
        </p:txBody>
      </p:sp>
      <p:sp>
        <p:nvSpPr>
          <p:cNvPr id="13315" name="Объект 2"/>
          <p:cNvSpPr>
            <a:spLocks noGrp="1"/>
          </p:cNvSpPr>
          <p:nvPr>
            <p:ph sz="quarter" idx="1"/>
          </p:nvPr>
        </p:nvSpPr>
        <p:spPr/>
        <p:txBody>
          <a:bodyPr/>
          <a:lstStyle/>
          <a:p>
            <a:r>
              <a:rPr lang="kk-KZ" altLang="ru-RU" smtClean="0"/>
              <a:t>Берілген жіктеу ішінен анағұрлым релевантты шығындарды анықтауды көрсету</a:t>
            </a:r>
            <a:endParaRPr lang="ru-RU" altLang="ru-RU" smtClean="0"/>
          </a:p>
        </p:txBody>
      </p:sp>
    </p:spTree>
    <p:extLst>
      <p:ext uri="{BB962C8B-B14F-4D97-AF65-F5344CB8AC3E}">
        <p14:creationId xmlns:p14="http://schemas.microsoft.com/office/powerpoint/2010/main" val="218043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pPr fontAlgn="auto">
              <a:spcAft>
                <a:spcPts val="0"/>
              </a:spcAft>
              <a:defRPr/>
            </a:pPr>
            <a:r>
              <a:rPr lang="kk-KZ" altLang="ru-RU" sz="3200" smtClean="0">
                <a:solidFill>
                  <a:schemeClr val="tx2">
                    <a:satMod val="130000"/>
                  </a:schemeClr>
                </a:solidFill>
              </a:rPr>
              <a:t>Шығындарды экономикалық элементтері б/ша жіктеу</a:t>
            </a:r>
            <a:endParaRPr lang="ru-RU" altLang="ru-RU" sz="3200" smtClean="0">
              <a:solidFill>
                <a:schemeClr val="tx2">
                  <a:satMod val="130000"/>
                </a:schemeClr>
              </a:solidFill>
            </a:endParaRPr>
          </a:p>
        </p:txBody>
      </p:sp>
      <p:sp>
        <p:nvSpPr>
          <p:cNvPr id="3075" name="Rectangle 3"/>
          <p:cNvSpPr>
            <a:spLocks noGrp="1" noChangeArrowheads="1"/>
          </p:cNvSpPr>
          <p:nvPr>
            <p:ph sz="quarter" idx="1"/>
          </p:nvPr>
        </p:nvSpPr>
        <p:spPr/>
        <p:txBody>
          <a:bodyPr/>
          <a:lstStyle/>
          <a:p>
            <a:r>
              <a:rPr lang="kk-KZ" altLang="ru-RU" smtClean="0"/>
              <a:t>Материалдық шығындар;</a:t>
            </a:r>
          </a:p>
          <a:p>
            <a:r>
              <a:rPr lang="kk-KZ" altLang="ru-RU" smtClean="0"/>
              <a:t>Еңбек ақы б/ша шығындар;</a:t>
            </a:r>
          </a:p>
          <a:p>
            <a:r>
              <a:rPr lang="kk-KZ" altLang="ru-RU" smtClean="0"/>
              <a:t>Еңбек ақыдан аударымдар б/ша шығындар;</a:t>
            </a:r>
          </a:p>
          <a:p>
            <a:r>
              <a:rPr lang="kk-KZ" altLang="ru-RU" smtClean="0"/>
              <a:t>Үстеме шығындар</a:t>
            </a:r>
            <a:endParaRPr lang="ru-RU" altLang="ru-RU" smtClean="0"/>
          </a:p>
        </p:txBody>
      </p:sp>
    </p:spTree>
    <p:extLst>
      <p:ext uri="{BB962C8B-B14F-4D97-AF65-F5344CB8AC3E}">
        <p14:creationId xmlns:p14="http://schemas.microsoft.com/office/powerpoint/2010/main" val="24849602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ppt_x</p:attrName>
                                        </p:attrNameLst>
                                      </p:cBhvr>
                                      <p:tavLst>
                                        <p:tav tm="0">
                                          <p:val>
                                            <p:strVal val="#ppt_x-.2"/>
                                          </p:val>
                                        </p:tav>
                                        <p:tav tm="100000">
                                          <p:val>
                                            <p:strVal val="#ppt_x"/>
                                          </p:val>
                                        </p:tav>
                                      </p:tavLst>
                                    </p:anim>
                                    <p:anim calcmode="lin" valueType="num">
                                      <p:cBhvr>
                                        <p:cTn id="8" dur="1000" fill="hold"/>
                                        <p:tgtEl>
                                          <p:spTgt spid="30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075">
                                            <p:txEl>
                                              <p:pRg st="0" end="0"/>
                                            </p:txEl>
                                          </p:spTgt>
                                        </p:tgtEl>
                                        <p:attrNameLst>
                                          <p:attrName>style.visibility</p:attrName>
                                        </p:attrNameLst>
                                      </p:cBhvr>
                                      <p:to>
                                        <p:strVal val="visible"/>
                                      </p:to>
                                    </p:set>
                                    <p:anim calcmode="lin" valueType="num">
                                      <p:cBhvr>
                                        <p:cTn id="14" dur="500" fill="hold"/>
                                        <p:tgtEl>
                                          <p:spTgt spid="307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075">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07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07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075">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075">
                                            <p:txEl>
                                              <p:pRg st="1" end="1"/>
                                            </p:txEl>
                                          </p:spTgt>
                                        </p:tgtEl>
                                        <p:attrNameLst>
                                          <p:attrName>style.visibility</p:attrName>
                                        </p:attrNameLst>
                                      </p:cBhvr>
                                      <p:to>
                                        <p:strVal val="visible"/>
                                      </p:to>
                                    </p:set>
                                    <p:anim calcmode="lin" valueType="num">
                                      <p:cBhvr>
                                        <p:cTn id="23" dur="500" fill="hold"/>
                                        <p:tgtEl>
                                          <p:spTgt spid="3075">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075">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075">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075">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075">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075">
                                            <p:txEl>
                                              <p:pRg st="2" end="2"/>
                                            </p:txEl>
                                          </p:spTgt>
                                        </p:tgtEl>
                                        <p:attrNameLst>
                                          <p:attrName>style.visibility</p:attrName>
                                        </p:attrNameLst>
                                      </p:cBhvr>
                                      <p:to>
                                        <p:strVal val="visible"/>
                                      </p:to>
                                    </p:set>
                                    <p:anim calcmode="lin" valueType="num">
                                      <p:cBhvr>
                                        <p:cTn id="32" dur="500" fill="hold"/>
                                        <p:tgtEl>
                                          <p:spTgt spid="3075">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075">
                                            <p:txEl>
                                              <p:pRg st="2" end="2"/>
                                            </p:txEl>
                                          </p:spTgt>
                                        </p:tgtEl>
                                        <p:attrNameLst>
                                          <p:attrName>ppt_y</p:attrName>
                                        </p:attrNameLst>
                                      </p:cBhvr>
                                      <p:tavLst>
                                        <p:tav tm="0">
                                          <p:val>
                                            <p:strVal val="#ppt_y"/>
                                          </p:val>
                                        </p:tav>
                                        <p:tav tm="100000">
                                          <p:val>
                                            <p:strVal val="#ppt_y"/>
                                          </p:val>
                                        </p:tav>
                                      </p:tavLst>
                                    </p:anim>
                                    <p:anim calcmode="lin" valueType="num">
                                      <p:cBhvr>
                                        <p:cTn id="34" dur="500" fill="hold"/>
                                        <p:tgtEl>
                                          <p:spTgt spid="3075">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075">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075">
                                            <p:txEl>
                                              <p:pRg st="2" end="2"/>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3075">
                                            <p:txEl>
                                              <p:pRg st="3" end="3"/>
                                            </p:txEl>
                                          </p:spTgt>
                                        </p:tgtEl>
                                        <p:attrNameLst>
                                          <p:attrName>style.visibility</p:attrName>
                                        </p:attrNameLst>
                                      </p:cBhvr>
                                      <p:to>
                                        <p:strVal val="visible"/>
                                      </p:to>
                                    </p:set>
                                    <p:anim calcmode="lin" valueType="num">
                                      <p:cBhvr>
                                        <p:cTn id="41" dur="500" fill="hold"/>
                                        <p:tgtEl>
                                          <p:spTgt spid="3075">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075">
                                            <p:txEl>
                                              <p:pRg st="3" end="3"/>
                                            </p:txEl>
                                          </p:spTgt>
                                        </p:tgtEl>
                                        <p:attrNameLst>
                                          <p:attrName>ppt_y</p:attrName>
                                        </p:attrNameLst>
                                      </p:cBhvr>
                                      <p:tavLst>
                                        <p:tav tm="0">
                                          <p:val>
                                            <p:strVal val="#ppt_y"/>
                                          </p:val>
                                        </p:tav>
                                        <p:tav tm="100000">
                                          <p:val>
                                            <p:strVal val="#ppt_y"/>
                                          </p:val>
                                        </p:tav>
                                      </p:tavLst>
                                    </p:anim>
                                    <p:anim calcmode="lin" valueType="num">
                                      <p:cBhvr>
                                        <p:cTn id="43" dur="500" fill="hold"/>
                                        <p:tgtEl>
                                          <p:spTgt spid="3075">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075">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0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fontAlgn="auto">
              <a:spcAft>
                <a:spcPts val="0"/>
              </a:spcAft>
              <a:defRPr/>
            </a:pPr>
            <a:r>
              <a:rPr lang="kk-KZ" altLang="ru-RU" sz="3200" smtClean="0">
                <a:solidFill>
                  <a:schemeClr val="tx2">
                    <a:satMod val="130000"/>
                  </a:schemeClr>
                </a:solidFill>
              </a:rPr>
              <a:t>Калькуляциялық баптарына сәйкес жіктеу</a:t>
            </a:r>
            <a:endParaRPr lang="ru-RU" altLang="ru-RU" sz="3200" smtClean="0">
              <a:solidFill>
                <a:schemeClr val="tx2">
                  <a:satMod val="130000"/>
                </a:schemeClr>
              </a:solidFill>
            </a:endParaRPr>
          </a:p>
        </p:txBody>
      </p:sp>
      <p:sp>
        <p:nvSpPr>
          <p:cNvPr id="15363" name="Rectangle 3"/>
          <p:cNvSpPr>
            <a:spLocks noGrp="1" noChangeArrowheads="1"/>
          </p:cNvSpPr>
          <p:nvPr>
            <p:ph sz="quarter" idx="1"/>
          </p:nvPr>
        </p:nvSpPr>
        <p:spPr/>
        <p:txBody>
          <a:bodyPr/>
          <a:lstStyle/>
          <a:p>
            <a:pPr>
              <a:buFont typeface="Wingdings" pitchFamily="2" charset="2"/>
              <a:buNone/>
            </a:pPr>
            <a:r>
              <a:rPr lang="kk-KZ" altLang="ru-RU" smtClean="0"/>
              <a:t>Өнім, жұмыс, қызмет түрлерін өндіруге жұмсалған шығын баптарынан тұрады және калькуляциялық баптар әр өнім, жұмыс, қызмет түрлері бойынша әр түрлі.</a:t>
            </a:r>
            <a:endParaRPr lang="ru-RU" altLang="ru-RU" smtClean="0"/>
          </a:p>
        </p:txBody>
      </p:sp>
    </p:spTree>
    <p:extLst>
      <p:ext uri="{BB962C8B-B14F-4D97-AF65-F5344CB8AC3E}">
        <p14:creationId xmlns:p14="http://schemas.microsoft.com/office/powerpoint/2010/main" val="371110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p:txBody>
          <a:bodyPr/>
          <a:lstStyle/>
          <a:p>
            <a:pPr fontAlgn="auto">
              <a:spcAft>
                <a:spcPts val="0"/>
              </a:spcAft>
              <a:defRPr/>
            </a:pPr>
            <a:r>
              <a:rPr lang="kk-KZ" altLang="ru-RU" smtClean="0">
                <a:solidFill>
                  <a:schemeClr val="tx2">
                    <a:satMod val="130000"/>
                  </a:schemeClr>
                </a:solidFill>
              </a:rPr>
              <a:t>Калькуляциялық баптар </a:t>
            </a:r>
            <a:endParaRPr lang="ru-RU" altLang="ru-RU" smtClean="0">
              <a:solidFill>
                <a:schemeClr val="tx2">
                  <a:satMod val="130000"/>
                </a:schemeClr>
              </a:solidFill>
            </a:endParaRPr>
          </a:p>
        </p:txBody>
      </p:sp>
      <p:sp>
        <p:nvSpPr>
          <p:cNvPr id="16387" name="Объект 2"/>
          <p:cNvSpPr>
            <a:spLocks noGrp="1"/>
          </p:cNvSpPr>
          <p:nvPr>
            <p:ph sz="quarter" idx="1"/>
          </p:nvPr>
        </p:nvSpPr>
        <p:spPr/>
        <p:txBody>
          <a:bodyPr/>
          <a:lstStyle/>
          <a:p>
            <a:r>
              <a:rPr lang="ru-RU" altLang="ru-RU" sz="2800" smtClean="0"/>
              <a:t>Шикізат пен материалдар (қайтарылатын қалдықтарды алып тасталынады);</a:t>
            </a:r>
          </a:p>
          <a:p>
            <a:r>
              <a:rPr lang="ru-RU" altLang="ru-RU" sz="2800" smtClean="0"/>
              <a:t>Сатып алынған өнімдер, жартылай фабрикаттар сыртқы ұйымдардың өндірістік сипаттағы қызметтері;</a:t>
            </a:r>
          </a:p>
          <a:p>
            <a:r>
              <a:rPr lang="ru-RU" altLang="ru-RU" sz="2800" smtClean="0"/>
              <a:t>Технологиялық мақсатқа арналған отын мен энергия;</a:t>
            </a:r>
          </a:p>
          <a:p>
            <a:r>
              <a:rPr lang="ru-RU" altLang="ru-RU" sz="2800" smtClean="0"/>
              <a:t>Өндіріс жұмыскерлерінің негізгі еңбек ақысы;</a:t>
            </a:r>
          </a:p>
          <a:p>
            <a:endParaRPr lang="ru-RU" altLang="ru-RU" smtClean="0"/>
          </a:p>
        </p:txBody>
      </p:sp>
    </p:spTree>
    <p:extLst>
      <p:ext uri="{BB962C8B-B14F-4D97-AF65-F5344CB8AC3E}">
        <p14:creationId xmlns:p14="http://schemas.microsoft.com/office/powerpoint/2010/main" val="38704406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p:txBody>
          <a:bodyPr/>
          <a:lstStyle/>
          <a:p>
            <a:pPr fontAlgn="auto">
              <a:spcAft>
                <a:spcPts val="0"/>
              </a:spcAft>
              <a:defRPr/>
            </a:pPr>
            <a:r>
              <a:rPr lang="kk-KZ" altLang="ru-RU" smtClean="0">
                <a:solidFill>
                  <a:schemeClr val="tx2">
                    <a:satMod val="130000"/>
                  </a:schemeClr>
                </a:solidFill>
              </a:rPr>
              <a:t>Жалғасы </a:t>
            </a:r>
            <a:endParaRPr lang="ru-RU" altLang="ru-RU" smtClean="0">
              <a:solidFill>
                <a:schemeClr val="tx2">
                  <a:satMod val="130000"/>
                </a:schemeClr>
              </a:solidFill>
            </a:endParaRPr>
          </a:p>
        </p:txBody>
      </p:sp>
      <p:sp>
        <p:nvSpPr>
          <p:cNvPr id="17411" name="Объект 2"/>
          <p:cNvSpPr>
            <a:spLocks noGrp="1"/>
          </p:cNvSpPr>
          <p:nvPr>
            <p:ph sz="quarter" idx="1"/>
          </p:nvPr>
        </p:nvSpPr>
        <p:spPr/>
        <p:txBody>
          <a:bodyPr/>
          <a:lstStyle/>
          <a:p>
            <a:r>
              <a:rPr lang="ru-RU" altLang="ru-RU" sz="2800" smtClean="0"/>
              <a:t>Өндіріс жұмыскерлерінің қосымша еңбек ақысы;</a:t>
            </a:r>
          </a:p>
          <a:p>
            <a:r>
              <a:rPr lang="ru-RU" altLang="ru-RU" sz="2800" smtClean="0"/>
              <a:t>Машиналар мен жабдықтарды эксплуатациялау және ұстау б/ша шығындары;</a:t>
            </a:r>
          </a:p>
          <a:p>
            <a:r>
              <a:rPr lang="ru-RU" altLang="ru-RU" sz="2800" smtClean="0"/>
              <a:t>Үстеме шығындар;</a:t>
            </a:r>
          </a:p>
          <a:p>
            <a:r>
              <a:rPr lang="ru-RU" altLang="ru-RU" sz="2800" smtClean="0"/>
              <a:t>Ақау бойынша жоғалтулар;</a:t>
            </a:r>
          </a:p>
          <a:p>
            <a:r>
              <a:rPr lang="ru-RU" altLang="ru-RU" sz="2800" smtClean="0"/>
              <a:t>Басқада шығындар.</a:t>
            </a:r>
          </a:p>
          <a:p>
            <a:endParaRPr lang="ru-RU" altLang="ru-RU" smtClean="0"/>
          </a:p>
        </p:txBody>
      </p:sp>
    </p:spTree>
    <p:extLst>
      <p:ext uri="{BB962C8B-B14F-4D97-AF65-F5344CB8AC3E}">
        <p14:creationId xmlns:p14="http://schemas.microsoft.com/office/powerpoint/2010/main" val="3135452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sz="quarter" idx="1"/>
          </p:nvPr>
        </p:nvSpPr>
        <p:spPr>
          <a:xfrm>
            <a:off x="1187450" y="549275"/>
            <a:ext cx="7313613" cy="5543550"/>
          </a:xfrm>
        </p:spPr>
        <p:txBody>
          <a:bodyPr>
            <a:normAutofit fontScale="92500"/>
          </a:bodyPr>
          <a:lstStyle/>
          <a:p>
            <a:pPr marL="365760" indent="-283464" fontAlgn="auto">
              <a:lnSpc>
                <a:spcPct val="80000"/>
              </a:lnSpc>
              <a:spcAft>
                <a:spcPts val="0"/>
              </a:spcAft>
              <a:buFont typeface="Wingdings 2"/>
              <a:buChar char=""/>
              <a:defRPr/>
            </a:pPr>
            <a:r>
              <a:rPr lang="kk-KZ" altLang="ru-RU" sz="2100" b="1" dirty="0" smtClean="0"/>
              <a:t>ЖІКТЕУ БЕЛГІЛЕРІ</a:t>
            </a:r>
            <a:r>
              <a:rPr lang="kk-KZ" altLang="ru-RU" sz="2100" u="sng" dirty="0" smtClean="0"/>
              <a:t>                                   </a:t>
            </a:r>
            <a:r>
              <a:rPr lang="kk-KZ" altLang="ru-RU" sz="2100" dirty="0" smtClean="0"/>
              <a:t>ШЫҒЫНДАР ТҮРЛЕРІ                                     </a:t>
            </a:r>
          </a:p>
          <a:p>
            <a:pPr marL="365760" indent="-283464" fontAlgn="auto">
              <a:lnSpc>
                <a:spcPct val="80000"/>
              </a:lnSpc>
              <a:spcAft>
                <a:spcPts val="0"/>
              </a:spcAft>
              <a:buFont typeface="Wingdings 2"/>
              <a:buChar char=""/>
              <a:defRPr/>
            </a:pPr>
            <a:r>
              <a:rPr lang="kk-KZ" altLang="ru-RU" sz="2100" b="1" dirty="0" smtClean="0"/>
              <a:t>Өндірістік процесске қатысы бойынша</a:t>
            </a:r>
            <a:r>
              <a:rPr lang="kk-KZ" altLang="ru-RU" sz="2100" dirty="0" smtClean="0"/>
              <a:t> </a:t>
            </a:r>
          </a:p>
          <a:p>
            <a:pPr marL="0" indent="0" fontAlgn="auto">
              <a:lnSpc>
                <a:spcPct val="80000"/>
              </a:lnSpc>
              <a:spcAft>
                <a:spcPts val="0"/>
              </a:spcAft>
              <a:buFont typeface="Wingdings 2"/>
              <a:buNone/>
              <a:defRPr/>
            </a:pPr>
            <a:r>
              <a:rPr lang="kk-KZ" altLang="ru-RU" sz="2100" dirty="0"/>
              <a:t> </a:t>
            </a:r>
            <a:r>
              <a:rPr lang="kk-KZ" altLang="ru-RU" sz="2100" dirty="0" smtClean="0"/>
              <a:t>                                                                           Негізгі және үстеме</a:t>
            </a:r>
          </a:p>
          <a:p>
            <a:pPr marL="365760" indent="-283464" fontAlgn="auto">
              <a:lnSpc>
                <a:spcPct val="80000"/>
              </a:lnSpc>
              <a:spcAft>
                <a:spcPts val="0"/>
              </a:spcAft>
              <a:buFont typeface="Wingdings 2"/>
              <a:buChar char=""/>
              <a:defRPr/>
            </a:pPr>
            <a:r>
              <a:rPr lang="kk-KZ" altLang="ru-RU" sz="2100" b="1" dirty="0" smtClean="0"/>
              <a:t>Өндіріс көлеміне байланысты</a:t>
            </a:r>
            <a:r>
              <a:rPr lang="kk-KZ" altLang="ru-RU" sz="2100" dirty="0" smtClean="0"/>
              <a:t>    Тұрақты және айнымалы</a:t>
            </a:r>
          </a:p>
          <a:p>
            <a:pPr marL="365760" indent="-283464" fontAlgn="auto">
              <a:lnSpc>
                <a:spcPct val="80000"/>
              </a:lnSpc>
              <a:spcAft>
                <a:spcPts val="0"/>
              </a:spcAft>
              <a:buFont typeface="Wingdings 2"/>
              <a:buChar char=""/>
              <a:defRPr/>
            </a:pPr>
            <a:r>
              <a:rPr lang="kk-KZ" altLang="ru-RU" sz="2100" b="1" dirty="0" smtClean="0"/>
              <a:t>Құрамы бойынша</a:t>
            </a:r>
            <a:r>
              <a:rPr lang="kk-KZ" altLang="ru-RU" sz="2100" dirty="0" smtClean="0"/>
              <a:t>                     Кешенді және бір элементті</a:t>
            </a:r>
          </a:p>
          <a:p>
            <a:pPr marL="365760" indent="-283464" fontAlgn="auto">
              <a:lnSpc>
                <a:spcPct val="80000"/>
              </a:lnSpc>
              <a:spcAft>
                <a:spcPts val="0"/>
              </a:spcAft>
              <a:buFont typeface="Wingdings 2"/>
              <a:buChar char=""/>
              <a:defRPr/>
            </a:pPr>
            <a:r>
              <a:rPr lang="kk-KZ" altLang="ru-RU" sz="2100" b="1" dirty="0" smtClean="0"/>
              <a:t>Өзіндік құнына енгізу бойынша</a:t>
            </a:r>
            <a:r>
              <a:rPr lang="kk-KZ" altLang="ru-RU" sz="2100" dirty="0" smtClean="0"/>
              <a:t>    </a:t>
            </a:r>
          </a:p>
          <a:p>
            <a:pPr marL="0" indent="0" fontAlgn="auto">
              <a:lnSpc>
                <a:spcPct val="80000"/>
              </a:lnSpc>
              <a:spcAft>
                <a:spcPts val="0"/>
              </a:spcAft>
              <a:buFont typeface="Wingdings 2"/>
              <a:buNone/>
              <a:defRPr/>
            </a:pPr>
            <a:r>
              <a:rPr lang="kk-KZ" altLang="ru-RU" sz="2100" dirty="0"/>
              <a:t> </a:t>
            </a:r>
            <a:r>
              <a:rPr lang="kk-KZ" altLang="ru-RU" sz="2100" dirty="0" smtClean="0"/>
              <a:t>                                                                        Тікелей және жанама</a:t>
            </a:r>
          </a:p>
          <a:p>
            <a:pPr marL="365760" indent="-283464" fontAlgn="auto">
              <a:lnSpc>
                <a:spcPct val="80000"/>
              </a:lnSpc>
              <a:spcAft>
                <a:spcPts val="0"/>
              </a:spcAft>
              <a:buFont typeface="Wingdings 2"/>
              <a:buChar char=""/>
              <a:defRPr/>
            </a:pPr>
            <a:r>
              <a:rPr lang="kk-KZ" altLang="ru-RU" sz="2100" b="1" dirty="0" smtClean="0"/>
              <a:t>Өндірістік процессте қатысуы бойынша</a:t>
            </a:r>
            <a:r>
              <a:rPr lang="kk-KZ" altLang="ru-RU" sz="2100" dirty="0" smtClean="0"/>
              <a:t>      </a:t>
            </a:r>
          </a:p>
          <a:p>
            <a:pPr marL="0" indent="0" fontAlgn="auto">
              <a:lnSpc>
                <a:spcPct val="80000"/>
              </a:lnSpc>
              <a:spcAft>
                <a:spcPts val="0"/>
              </a:spcAft>
              <a:buFont typeface="Wingdings 2"/>
              <a:buNone/>
              <a:defRPr/>
            </a:pPr>
            <a:r>
              <a:rPr lang="kk-KZ" altLang="ru-RU" sz="2100" dirty="0"/>
              <a:t> </a:t>
            </a:r>
            <a:r>
              <a:rPr lang="kk-KZ" altLang="ru-RU" sz="2100" dirty="0" smtClean="0"/>
              <a:t>                                                          Өндірістік және өндірістік емес</a:t>
            </a:r>
          </a:p>
          <a:p>
            <a:pPr marL="365760" indent="-283464" fontAlgn="auto">
              <a:lnSpc>
                <a:spcPct val="80000"/>
              </a:lnSpc>
              <a:spcAft>
                <a:spcPts val="0"/>
              </a:spcAft>
              <a:buFont typeface="Wingdings 2"/>
              <a:buChar char=""/>
              <a:defRPr/>
            </a:pPr>
            <a:r>
              <a:rPr lang="kk-KZ" altLang="ru-RU" sz="2100" b="1" dirty="0" smtClean="0"/>
              <a:t>Шығындалу мақсатына қарай</a:t>
            </a:r>
            <a:r>
              <a:rPr lang="kk-KZ" altLang="ru-RU" sz="2100" dirty="0" smtClean="0"/>
              <a:t>                           </a:t>
            </a:r>
          </a:p>
          <a:p>
            <a:pPr marL="0" indent="0" fontAlgn="auto">
              <a:lnSpc>
                <a:spcPct val="80000"/>
              </a:lnSpc>
              <a:spcAft>
                <a:spcPts val="0"/>
              </a:spcAft>
              <a:buFont typeface="Wingdings 2"/>
              <a:buNone/>
              <a:defRPr/>
            </a:pPr>
            <a:r>
              <a:rPr lang="kk-KZ" altLang="ru-RU" sz="2100" dirty="0"/>
              <a:t> </a:t>
            </a:r>
            <a:r>
              <a:rPr lang="kk-KZ" altLang="ru-RU" sz="2100" dirty="0" smtClean="0"/>
              <a:t>                                                             Өндіруші және өндіруші емес</a:t>
            </a:r>
          </a:p>
          <a:p>
            <a:pPr marL="365760" indent="-283464" fontAlgn="auto">
              <a:lnSpc>
                <a:spcPct val="80000"/>
              </a:lnSpc>
              <a:spcAft>
                <a:spcPts val="0"/>
              </a:spcAft>
              <a:buFont typeface="Wingdings 2"/>
              <a:buChar char=""/>
              <a:defRPr/>
            </a:pPr>
            <a:r>
              <a:rPr lang="kk-KZ" altLang="ru-RU" sz="2100" b="1" dirty="0" smtClean="0"/>
              <a:t>Жоспарлау мүмкіншілігіне байланысты</a:t>
            </a:r>
            <a:r>
              <a:rPr lang="kk-KZ" altLang="ru-RU" sz="2100" dirty="0" smtClean="0"/>
              <a:t> </a:t>
            </a:r>
          </a:p>
          <a:p>
            <a:pPr marL="0" indent="0" fontAlgn="auto">
              <a:lnSpc>
                <a:spcPct val="80000"/>
              </a:lnSpc>
              <a:spcAft>
                <a:spcPts val="0"/>
              </a:spcAft>
              <a:buFont typeface="Wingdings 2"/>
              <a:buNone/>
              <a:defRPr/>
            </a:pPr>
            <a:r>
              <a:rPr lang="kk-KZ" altLang="ru-RU" sz="2100" dirty="0"/>
              <a:t> </a:t>
            </a:r>
            <a:r>
              <a:rPr lang="kk-KZ" altLang="ru-RU" sz="2100" dirty="0" smtClean="0"/>
              <a:t>                                       Жоспарланатын және  жоспарланбайтын</a:t>
            </a:r>
          </a:p>
          <a:p>
            <a:pPr marL="365760" indent="-283464" fontAlgn="auto">
              <a:lnSpc>
                <a:spcPct val="80000"/>
              </a:lnSpc>
              <a:spcAft>
                <a:spcPts val="0"/>
              </a:spcAft>
              <a:buFont typeface="Wingdings 2"/>
              <a:buChar char=""/>
              <a:defRPr/>
            </a:pPr>
            <a:r>
              <a:rPr lang="kk-KZ" altLang="ru-RU" sz="2100" b="1" dirty="0" smtClean="0"/>
              <a:t>Пайда болу кезеңділігіне байланысты</a:t>
            </a:r>
            <a:r>
              <a:rPr lang="kk-KZ" altLang="ru-RU" sz="2100" dirty="0" smtClean="0"/>
              <a:t>                      </a:t>
            </a:r>
          </a:p>
          <a:p>
            <a:pPr marL="0" indent="0" fontAlgn="auto">
              <a:lnSpc>
                <a:spcPct val="80000"/>
              </a:lnSpc>
              <a:spcAft>
                <a:spcPts val="0"/>
              </a:spcAft>
              <a:buFont typeface="Wingdings 2"/>
              <a:buNone/>
              <a:defRPr/>
            </a:pPr>
            <a:r>
              <a:rPr lang="kk-KZ" altLang="ru-RU" sz="2100" dirty="0"/>
              <a:t> </a:t>
            </a:r>
            <a:r>
              <a:rPr lang="kk-KZ" altLang="ru-RU" sz="2100" dirty="0" smtClean="0"/>
              <a:t>                                                                       Ағымды және бір реттік</a:t>
            </a:r>
            <a:endParaRPr lang="ru-RU" altLang="ru-RU" sz="2100" dirty="0" smtClean="0"/>
          </a:p>
          <a:p>
            <a:pPr marL="365760" indent="-283464" fontAlgn="auto">
              <a:lnSpc>
                <a:spcPct val="80000"/>
              </a:lnSpc>
              <a:spcAft>
                <a:spcPts val="0"/>
              </a:spcAft>
              <a:buFont typeface="Wingdings 2"/>
              <a:buChar char=""/>
              <a:defRPr/>
            </a:pPr>
            <a:endParaRPr lang="ru-RU" altLang="ru-RU" sz="2100" dirty="0" smtClean="0"/>
          </a:p>
        </p:txBody>
      </p:sp>
    </p:spTree>
    <p:extLst>
      <p:ext uri="{BB962C8B-B14F-4D97-AF65-F5344CB8AC3E}">
        <p14:creationId xmlns:p14="http://schemas.microsoft.com/office/powerpoint/2010/main" val="3043888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fontAlgn="auto">
              <a:spcAft>
                <a:spcPts val="0"/>
              </a:spcAft>
              <a:defRPr/>
            </a:pPr>
            <a:r>
              <a:rPr lang="kk-KZ" altLang="ru-RU">
                <a:solidFill>
                  <a:schemeClr val="tx2">
                    <a:satMod val="130000"/>
                  </a:schemeClr>
                </a:solidFill>
              </a:rPr>
              <a:t>Өндірістік шоттар</a:t>
            </a:r>
            <a:endParaRPr lang="ru-RU" altLang="ru-RU">
              <a:solidFill>
                <a:schemeClr val="tx2">
                  <a:satMod val="130000"/>
                </a:schemeClr>
              </a:solidFill>
            </a:endParaRPr>
          </a:p>
        </p:txBody>
      </p:sp>
      <p:sp>
        <p:nvSpPr>
          <p:cNvPr id="4099" name="Rectangle 3"/>
          <p:cNvSpPr>
            <a:spLocks noGrp="1" noChangeArrowheads="1"/>
          </p:cNvSpPr>
          <p:nvPr>
            <p:ph sz="quarter" idx="1"/>
          </p:nvPr>
        </p:nvSpPr>
        <p:spPr/>
        <p:txBody>
          <a:bodyPr/>
          <a:lstStyle/>
          <a:p>
            <a:r>
              <a:rPr lang="ru-RU" altLang="ru-RU" smtClean="0"/>
              <a:t>8110 не</a:t>
            </a:r>
            <a:r>
              <a:rPr lang="kk-KZ" altLang="ru-RU" smtClean="0"/>
              <a:t>гізгі өндіріс </a:t>
            </a:r>
            <a:endParaRPr lang="ru-RU" altLang="ru-RU" smtClean="0"/>
          </a:p>
          <a:p>
            <a:r>
              <a:rPr lang="ru-RU" altLang="ru-RU" smtClean="0"/>
              <a:t>8210 жартылай фабрикаттарды өндіру</a:t>
            </a:r>
          </a:p>
          <a:p>
            <a:r>
              <a:rPr lang="ru-RU" altLang="ru-RU" smtClean="0"/>
              <a:t>8310 көмекші өндіріс</a:t>
            </a:r>
          </a:p>
          <a:p>
            <a:r>
              <a:rPr lang="ru-RU" altLang="ru-RU" smtClean="0"/>
              <a:t>8410 үстеме шығындар</a:t>
            </a:r>
          </a:p>
        </p:txBody>
      </p:sp>
    </p:spTree>
    <p:extLst>
      <p:ext uri="{BB962C8B-B14F-4D97-AF65-F5344CB8AC3E}">
        <p14:creationId xmlns:p14="http://schemas.microsoft.com/office/powerpoint/2010/main" val="11736793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from="(-#ppt_w/2)" to="(#ppt_x)" calcmode="lin" valueType="num">
                                      <p:cBhvr>
                                        <p:cTn id="7" dur="600" fill="hold">
                                          <p:stCondLst>
                                            <p:cond delay="0"/>
                                          </p:stCondLst>
                                        </p:cTn>
                                        <p:tgtEl>
                                          <p:spTgt spid="4098"/>
                                        </p:tgtEl>
                                        <p:attrNameLst>
                                          <p:attrName>ppt_x</p:attrName>
                                        </p:attrNameLst>
                                      </p:cBhvr>
                                    </p:anim>
                                    <p:anim from="0" to="-1.0" calcmode="lin" valueType="num">
                                      <p:cBhvr>
                                        <p:cTn id="8" dur="200" decel="50000" autoRev="1" fill="hold">
                                          <p:stCondLst>
                                            <p:cond delay="600"/>
                                          </p:stCondLst>
                                        </p:cTn>
                                        <p:tgtEl>
                                          <p:spTgt spid="4098"/>
                                        </p:tgtEl>
                                        <p:attrNameLst>
                                          <p:attrName>xshear</p:attrName>
                                        </p:attrNameLst>
                                      </p:cBhvr>
                                    </p:anim>
                                    <p:animScale>
                                      <p:cBhvr>
                                        <p:cTn id="9" dur="200" decel="100000" autoRev="1" fill="hold">
                                          <p:stCondLst>
                                            <p:cond delay="600"/>
                                          </p:stCondLst>
                                        </p:cTn>
                                        <p:tgtEl>
                                          <p:spTgt spid="4098"/>
                                        </p:tgtEl>
                                      </p:cBhvr>
                                      <p:from x="100000" y="100000"/>
                                      <p:to x="80000" y="100000"/>
                                    </p:animScale>
                                    <p:anim by="(#ppt_h/3+#ppt_w*0.1)" calcmode="lin" valueType="num">
                                      <p:cBhvr additive="sum">
                                        <p:cTn id="10" dur="200" decel="100000" autoRev="1" fill="hold">
                                          <p:stCondLst>
                                            <p:cond delay="600"/>
                                          </p:stCondLst>
                                        </p:cTn>
                                        <p:tgtEl>
                                          <p:spTgt spid="4098"/>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8" presetClass="entr" presetSubtype="0" accel="100000" fill="hold" grpId="0" nodeType="clickEffect">
                                  <p:stCondLst>
                                    <p:cond delay="0"/>
                                  </p:stCondLst>
                                  <p:childTnLst>
                                    <p:set>
                                      <p:cBhvr>
                                        <p:cTn id="14" dur="1" fill="hold">
                                          <p:stCondLst>
                                            <p:cond delay="0"/>
                                          </p:stCondLst>
                                        </p:cTn>
                                        <p:tgtEl>
                                          <p:spTgt spid="4099">
                                            <p:txEl>
                                              <p:pRg st="0" end="0"/>
                                            </p:txEl>
                                          </p:spTgt>
                                        </p:tgtEl>
                                        <p:attrNameLst>
                                          <p:attrName>style.visibility</p:attrName>
                                        </p:attrNameLst>
                                      </p:cBhvr>
                                      <p:to>
                                        <p:strVal val="visible"/>
                                      </p:to>
                                    </p:set>
                                    <p:anim calcmode="lin" valueType="num">
                                      <p:cBhvr>
                                        <p:cTn id="15" dur="500" fill="hold"/>
                                        <p:tgtEl>
                                          <p:spTgt spid="4099">
                                            <p:txEl>
                                              <p:pRg st="0" end="0"/>
                                            </p:txEl>
                                          </p:spTgt>
                                        </p:tgtEl>
                                        <p:attrNameLst>
                                          <p:attrName>ppt_w</p:attrName>
                                        </p:attrNameLst>
                                      </p:cBhvr>
                                      <p:tavLst>
                                        <p:tav tm="0">
                                          <p:val>
                                            <p:strVal val="#ppt_w*2.5"/>
                                          </p:val>
                                        </p:tav>
                                        <p:tav tm="100000">
                                          <p:val>
                                            <p:strVal val="#ppt_w"/>
                                          </p:val>
                                        </p:tav>
                                      </p:tavLst>
                                    </p:anim>
                                    <p:anim calcmode="lin" valueType="num">
                                      <p:cBhvr>
                                        <p:cTn id="16" dur="500" fill="hold"/>
                                        <p:tgtEl>
                                          <p:spTgt spid="4099">
                                            <p:txEl>
                                              <p:pRg st="0" end="0"/>
                                            </p:txEl>
                                          </p:spTgt>
                                        </p:tgtEl>
                                        <p:attrNameLst>
                                          <p:attrName>ppt_h</p:attrName>
                                        </p:attrNameLst>
                                      </p:cBhvr>
                                      <p:tavLst>
                                        <p:tav tm="0">
                                          <p:val>
                                            <p:strVal val="#ppt_h*0.01"/>
                                          </p:val>
                                        </p:tav>
                                        <p:tav tm="100000">
                                          <p:val>
                                            <p:strVal val="#ppt_h"/>
                                          </p:val>
                                        </p:tav>
                                      </p:tavLst>
                                    </p:anim>
                                    <p:anim calcmode="lin" valueType="num">
                                      <p:cBhvr>
                                        <p:cTn id="1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4099">
                                            <p:txEl>
                                              <p:pRg st="0" end="0"/>
                                            </p:txEl>
                                          </p:spTgt>
                                        </p:tgtEl>
                                        <p:attrNameLst>
                                          <p:attrName>ppt_y</p:attrName>
                                        </p:attrNameLst>
                                      </p:cBhvr>
                                      <p:tavLst>
                                        <p:tav tm="0">
                                          <p:val>
                                            <p:strVal val="#ppt_h+1"/>
                                          </p:val>
                                        </p:tav>
                                        <p:tav tm="100000">
                                          <p:val>
                                            <p:strVal val="#ppt_y"/>
                                          </p:val>
                                        </p:tav>
                                      </p:tavLst>
                                    </p:anim>
                                    <p:animEffect transition="in" filter="fade">
                                      <p:cBhvr>
                                        <p:cTn id="19" dur="500"/>
                                        <p:tgtEl>
                                          <p:spTgt spid="4099">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8" presetClass="entr" presetSubtype="0" accel="100000" fill="hold" grpId="0" nodeType="clickEffect">
                                  <p:stCondLst>
                                    <p:cond delay="0"/>
                                  </p:stCondLst>
                                  <p:childTnLst>
                                    <p:set>
                                      <p:cBhvr>
                                        <p:cTn id="23" dur="1" fill="hold">
                                          <p:stCondLst>
                                            <p:cond delay="0"/>
                                          </p:stCondLst>
                                        </p:cTn>
                                        <p:tgtEl>
                                          <p:spTgt spid="4099">
                                            <p:txEl>
                                              <p:pRg st="1" end="1"/>
                                            </p:txEl>
                                          </p:spTgt>
                                        </p:tgtEl>
                                        <p:attrNameLst>
                                          <p:attrName>style.visibility</p:attrName>
                                        </p:attrNameLst>
                                      </p:cBhvr>
                                      <p:to>
                                        <p:strVal val="visible"/>
                                      </p:to>
                                    </p:set>
                                    <p:anim calcmode="lin" valueType="num">
                                      <p:cBhvr>
                                        <p:cTn id="24" dur="500" fill="hold"/>
                                        <p:tgtEl>
                                          <p:spTgt spid="4099">
                                            <p:txEl>
                                              <p:pRg st="1" end="1"/>
                                            </p:txEl>
                                          </p:spTgt>
                                        </p:tgtEl>
                                        <p:attrNameLst>
                                          <p:attrName>ppt_w</p:attrName>
                                        </p:attrNameLst>
                                      </p:cBhvr>
                                      <p:tavLst>
                                        <p:tav tm="0">
                                          <p:val>
                                            <p:strVal val="#ppt_w*2.5"/>
                                          </p:val>
                                        </p:tav>
                                        <p:tav tm="100000">
                                          <p:val>
                                            <p:strVal val="#ppt_w"/>
                                          </p:val>
                                        </p:tav>
                                      </p:tavLst>
                                    </p:anim>
                                    <p:anim calcmode="lin" valueType="num">
                                      <p:cBhvr>
                                        <p:cTn id="25" dur="500" fill="hold"/>
                                        <p:tgtEl>
                                          <p:spTgt spid="4099">
                                            <p:txEl>
                                              <p:pRg st="1" end="1"/>
                                            </p:txEl>
                                          </p:spTgt>
                                        </p:tgtEl>
                                        <p:attrNameLst>
                                          <p:attrName>ppt_h</p:attrName>
                                        </p:attrNameLst>
                                      </p:cBhvr>
                                      <p:tavLst>
                                        <p:tav tm="0">
                                          <p:val>
                                            <p:strVal val="#ppt_h*0.01"/>
                                          </p:val>
                                        </p:tav>
                                        <p:tav tm="100000">
                                          <p:val>
                                            <p:strVal val="#ppt_h"/>
                                          </p:val>
                                        </p:tav>
                                      </p:tavLst>
                                    </p:anim>
                                    <p:anim calcmode="lin" valueType="num">
                                      <p:cBhvr>
                                        <p:cTn id="26"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27" dur="500" fill="hold"/>
                                        <p:tgtEl>
                                          <p:spTgt spid="4099">
                                            <p:txEl>
                                              <p:pRg st="1" end="1"/>
                                            </p:txEl>
                                          </p:spTgt>
                                        </p:tgtEl>
                                        <p:attrNameLst>
                                          <p:attrName>ppt_y</p:attrName>
                                        </p:attrNameLst>
                                      </p:cBhvr>
                                      <p:tavLst>
                                        <p:tav tm="0">
                                          <p:val>
                                            <p:strVal val="#ppt_h+1"/>
                                          </p:val>
                                        </p:tav>
                                        <p:tav tm="100000">
                                          <p:val>
                                            <p:strVal val="#ppt_y"/>
                                          </p:val>
                                        </p:tav>
                                      </p:tavLst>
                                    </p:anim>
                                    <p:animEffect transition="in" filter="fade">
                                      <p:cBhvr>
                                        <p:cTn id="28" dur="500"/>
                                        <p:tgtEl>
                                          <p:spTgt spid="4099">
                                            <p:txEl>
                                              <p:pRg st="1" end="1"/>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8" presetClass="entr" presetSubtype="0" accel="100000" fill="hold" grpId="0" nodeType="clickEffect">
                                  <p:stCondLst>
                                    <p:cond delay="0"/>
                                  </p:stCondLst>
                                  <p:childTnLst>
                                    <p:set>
                                      <p:cBhvr>
                                        <p:cTn id="32" dur="1" fill="hold">
                                          <p:stCondLst>
                                            <p:cond delay="0"/>
                                          </p:stCondLst>
                                        </p:cTn>
                                        <p:tgtEl>
                                          <p:spTgt spid="4099">
                                            <p:txEl>
                                              <p:pRg st="2" end="2"/>
                                            </p:txEl>
                                          </p:spTgt>
                                        </p:tgtEl>
                                        <p:attrNameLst>
                                          <p:attrName>style.visibility</p:attrName>
                                        </p:attrNameLst>
                                      </p:cBhvr>
                                      <p:to>
                                        <p:strVal val="visible"/>
                                      </p:to>
                                    </p:set>
                                    <p:anim calcmode="lin" valueType="num">
                                      <p:cBhvr>
                                        <p:cTn id="33" dur="500" fill="hold"/>
                                        <p:tgtEl>
                                          <p:spTgt spid="4099">
                                            <p:txEl>
                                              <p:pRg st="2" end="2"/>
                                            </p:txEl>
                                          </p:spTgt>
                                        </p:tgtEl>
                                        <p:attrNameLst>
                                          <p:attrName>ppt_w</p:attrName>
                                        </p:attrNameLst>
                                      </p:cBhvr>
                                      <p:tavLst>
                                        <p:tav tm="0">
                                          <p:val>
                                            <p:strVal val="#ppt_w*2.5"/>
                                          </p:val>
                                        </p:tav>
                                        <p:tav tm="100000">
                                          <p:val>
                                            <p:strVal val="#ppt_w"/>
                                          </p:val>
                                        </p:tav>
                                      </p:tavLst>
                                    </p:anim>
                                    <p:anim calcmode="lin" valueType="num">
                                      <p:cBhvr>
                                        <p:cTn id="34" dur="500" fill="hold"/>
                                        <p:tgtEl>
                                          <p:spTgt spid="4099">
                                            <p:txEl>
                                              <p:pRg st="2" end="2"/>
                                            </p:txEl>
                                          </p:spTgt>
                                        </p:tgtEl>
                                        <p:attrNameLst>
                                          <p:attrName>ppt_h</p:attrName>
                                        </p:attrNameLst>
                                      </p:cBhvr>
                                      <p:tavLst>
                                        <p:tav tm="0">
                                          <p:val>
                                            <p:strVal val="#ppt_h*0.01"/>
                                          </p:val>
                                        </p:tav>
                                        <p:tav tm="100000">
                                          <p:val>
                                            <p:strVal val="#ppt_h"/>
                                          </p:val>
                                        </p:tav>
                                      </p:tavLst>
                                    </p:anim>
                                    <p:anim calcmode="lin" valueType="num">
                                      <p:cBhvr>
                                        <p:cTn id="35"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p:cTn id="36" dur="500" fill="hold"/>
                                        <p:tgtEl>
                                          <p:spTgt spid="4099">
                                            <p:txEl>
                                              <p:pRg st="2" end="2"/>
                                            </p:txEl>
                                          </p:spTgt>
                                        </p:tgtEl>
                                        <p:attrNameLst>
                                          <p:attrName>ppt_y</p:attrName>
                                        </p:attrNameLst>
                                      </p:cBhvr>
                                      <p:tavLst>
                                        <p:tav tm="0">
                                          <p:val>
                                            <p:strVal val="#ppt_h+1"/>
                                          </p:val>
                                        </p:tav>
                                        <p:tav tm="100000">
                                          <p:val>
                                            <p:strVal val="#ppt_y"/>
                                          </p:val>
                                        </p:tav>
                                      </p:tavLst>
                                    </p:anim>
                                    <p:animEffect transition="in" filter="fade">
                                      <p:cBhvr>
                                        <p:cTn id="37" dur="500"/>
                                        <p:tgtEl>
                                          <p:spTgt spid="4099">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8" presetClass="entr" presetSubtype="0" accel="100000" fill="hold" grpId="0" nodeType="clickEffect">
                                  <p:stCondLst>
                                    <p:cond delay="0"/>
                                  </p:stCondLst>
                                  <p:childTnLst>
                                    <p:set>
                                      <p:cBhvr>
                                        <p:cTn id="41" dur="1" fill="hold">
                                          <p:stCondLst>
                                            <p:cond delay="0"/>
                                          </p:stCondLst>
                                        </p:cTn>
                                        <p:tgtEl>
                                          <p:spTgt spid="4099">
                                            <p:txEl>
                                              <p:pRg st="3" end="3"/>
                                            </p:txEl>
                                          </p:spTgt>
                                        </p:tgtEl>
                                        <p:attrNameLst>
                                          <p:attrName>style.visibility</p:attrName>
                                        </p:attrNameLst>
                                      </p:cBhvr>
                                      <p:to>
                                        <p:strVal val="visible"/>
                                      </p:to>
                                    </p:set>
                                    <p:anim calcmode="lin" valueType="num">
                                      <p:cBhvr>
                                        <p:cTn id="42" dur="500" fill="hold"/>
                                        <p:tgtEl>
                                          <p:spTgt spid="4099">
                                            <p:txEl>
                                              <p:pRg st="3" end="3"/>
                                            </p:txEl>
                                          </p:spTgt>
                                        </p:tgtEl>
                                        <p:attrNameLst>
                                          <p:attrName>ppt_w</p:attrName>
                                        </p:attrNameLst>
                                      </p:cBhvr>
                                      <p:tavLst>
                                        <p:tav tm="0">
                                          <p:val>
                                            <p:strVal val="#ppt_w*2.5"/>
                                          </p:val>
                                        </p:tav>
                                        <p:tav tm="100000">
                                          <p:val>
                                            <p:strVal val="#ppt_w"/>
                                          </p:val>
                                        </p:tav>
                                      </p:tavLst>
                                    </p:anim>
                                    <p:anim calcmode="lin" valueType="num">
                                      <p:cBhvr>
                                        <p:cTn id="43" dur="500" fill="hold"/>
                                        <p:tgtEl>
                                          <p:spTgt spid="4099">
                                            <p:txEl>
                                              <p:pRg st="3" end="3"/>
                                            </p:txEl>
                                          </p:spTgt>
                                        </p:tgtEl>
                                        <p:attrNameLst>
                                          <p:attrName>ppt_h</p:attrName>
                                        </p:attrNameLst>
                                      </p:cBhvr>
                                      <p:tavLst>
                                        <p:tav tm="0">
                                          <p:val>
                                            <p:strVal val="#ppt_h*0.01"/>
                                          </p:val>
                                        </p:tav>
                                        <p:tav tm="100000">
                                          <p:val>
                                            <p:strVal val="#ppt_h"/>
                                          </p:val>
                                        </p:tav>
                                      </p:tavLst>
                                    </p:anim>
                                    <p:anim calcmode="lin" valueType="num">
                                      <p:cBhvr>
                                        <p:cTn id="44"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p:cTn id="45" dur="500" fill="hold"/>
                                        <p:tgtEl>
                                          <p:spTgt spid="4099">
                                            <p:txEl>
                                              <p:pRg st="3" end="3"/>
                                            </p:txEl>
                                          </p:spTgt>
                                        </p:tgtEl>
                                        <p:attrNameLst>
                                          <p:attrName>ppt_y</p:attrName>
                                        </p:attrNameLst>
                                      </p:cBhvr>
                                      <p:tavLst>
                                        <p:tav tm="0">
                                          <p:val>
                                            <p:strVal val="#ppt_h+1"/>
                                          </p:val>
                                        </p:tav>
                                        <p:tav tm="100000">
                                          <p:val>
                                            <p:strVal val="#ppt_y"/>
                                          </p:val>
                                        </p:tav>
                                      </p:tavLst>
                                    </p:anim>
                                    <p:animEffect transition="in" filter="fade">
                                      <p:cBhvr>
                                        <p:cTn id="46" dur="500"/>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fontAlgn="auto">
              <a:spcAft>
                <a:spcPts val="0"/>
              </a:spcAft>
              <a:defRPr/>
            </a:pPr>
            <a:r>
              <a:rPr lang="ru-RU" altLang="ru-RU">
                <a:solidFill>
                  <a:schemeClr val="tx2">
                    <a:satMod val="130000"/>
                  </a:schemeClr>
                </a:solidFill>
              </a:rPr>
              <a:t>Шы</a:t>
            </a:r>
            <a:r>
              <a:rPr lang="kk-KZ" altLang="ru-RU">
                <a:solidFill>
                  <a:schemeClr val="tx2">
                    <a:satMod val="130000"/>
                  </a:schemeClr>
                </a:solidFill>
              </a:rPr>
              <a:t>ғындар есебі</a:t>
            </a:r>
            <a:endParaRPr lang="ru-RU" altLang="ru-RU">
              <a:solidFill>
                <a:schemeClr val="tx2">
                  <a:satMod val="130000"/>
                </a:schemeClr>
              </a:solidFill>
            </a:endParaRPr>
          </a:p>
        </p:txBody>
      </p:sp>
      <p:sp>
        <p:nvSpPr>
          <p:cNvPr id="7171" name="Rectangle 3"/>
          <p:cNvSpPr>
            <a:spLocks noGrp="1" noChangeArrowheads="1"/>
          </p:cNvSpPr>
          <p:nvPr>
            <p:ph sz="quarter" idx="1"/>
          </p:nvPr>
        </p:nvSpPr>
        <p:spPr/>
        <p:txBody>
          <a:bodyPr/>
          <a:lstStyle/>
          <a:p>
            <a:r>
              <a:rPr lang="kk-KZ" altLang="ru-RU" smtClean="0"/>
              <a:t>Белгілі бір уақыт кезеңінде шығындарды сандық өлшеу арқылы жабдықтау,өндіру, өнімді сату, дайын өнімнің өзіндік құнын қалыптастыр, тіркеу, топтастыру және жіктеп, талдау бойынша компаниядағы болып жатқан процестерді  көрсетуге бағытталған саналы іс әркеттердің жиынтығы </a:t>
            </a:r>
            <a:endParaRPr lang="ru-RU" altLang="ru-RU" smtClean="0"/>
          </a:p>
        </p:txBody>
      </p:sp>
    </p:spTree>
    <p:extLst>
      <p:ext uri="{BB962C8B-B14F-4D97-AF65-F5344CB8AC3E}">
        <p14:creationId xmlns:p14="http://schemas.microsoft.com/office/powerpoint/2010/main" val="25425462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7171">
                                            <p:txEl>
                                              <p:pRg st="0" end="0"/>
                                            </p:txEl>
                                          </p:spTgt>
                                        </p:tgtEl>
                                        <p:attrNameLst>
                                          <p:attrName>style.visibility</p:attrName>
                                        </p:attrNameLst>
                                      </p:cBhvr>
                                      <p:to>
                                        <p:strVal val="visible"/>
                                      </p:to>
                                    </p:set>
                                    <p:anim calcmode="lin" valueType="num">
                                      <p:cBhvr>
                                        <p:cTn id="13" dur="1000" fill="hold"/>
                                        <p:tgtEl>
                                          <p:spTgt spid="7171">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7171">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717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717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fontAlgn="auto">
              <a:spcAft>
                <a:spcPts val="0"/>
              </a:spcAft>
              <a:defRPr/>
            </a:pPr>
            <a:r>
              <a:rPr lang="kk-KZ" altLang="ru-RU">
                <a:solidFill>
                  <a:schemeClr val="tx2">
                    <a:satMod val="130000"/>
                  </a:schemeClr>
                </a:solidFill>
              </a:rPr>
              <a:t>Шығындар есебі мақсаты</a:t>
            </a:r>
            <a:endParaRPr lang="ru-RU" altLang="ru-RU">
              <a:solidFill>
                <a:schemeClr val="tx2">
                  <a:satMod val="130000"/>
                </a:schemeClr>
              </a:solidFill>
            </a:endParaRPr>
          </a:p>
        </p:txBody>
      </p:sp>
      <p:sp>
        <p:nvSpPr>
          <p:cNvPr id="8195" name="Rectangle 3"/>
          <p:cNvSpPr>
            <a:spLocks noGrp="1" noChangeArrowheads="1"/>
          </p:cNvSpPr>
          <p:nvPr>
            <p:ph sz="quarter" idx="1"/>
          </p:nvPr>
        </p:nvSpPr>
        <p:spPr/>
        <p:txBody>
          <a:bodyPr/>
          <a:lstStyle/>
          <a:p>
            <a:r>
              <a:rPr lang="kk-KZ" altLang="ru-RU" sz="2600" smtClean="0"/>
              <a:t>Өнім өндірісіне(жұмыс,қызмет) жұмсалған нақты шығындарды өз уақытында, дұрыс және толық есепке алу;</a:t>
            </a:r>
          </a:p>
          <a:p>
            <a:r>
              <a:rPr lang="kk-KZ" altLang="ru-RU" sz="2600" smtClean="0"/>
              <a:t>Өнімдердің жеке  және жалпылама түрлері бойынша өзәіндік құнын есептеу</a:t>
            </a:r>
          </a:p>
          <a:p>
            <a:r>
              <a:rPr lang="kk-KZ" altLang="ru-RU" sz="2600" smtClean="0"/>
              <a:t>Басқару шешімдерін қабылдау, жоспарлау және бизнесті ұйымдастыру үшін мәліметтерді жинақтап басқаруды қамтамасыз ету;</a:t>
            </a:r>
            <a:endParaRPr lang="ru-RU" altLang="ru-RU" sz="2600" smtClean="0"/>
          </a:p>
        </p:txBody>
      </p:sp>
    </p:spTree>
    <p:extLst>
      <p:ext uri="{BB962C8B-B14F-4D97-AF65-F5344CB8AC3E}">
        <p14:creationId xmlns:p14="http://schemas.microsoft.com/office/powerpoint/2010/main" val="23160683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8195">
                                            <p:txEl>
                                              <p:pRg st="0" end="0"/>
                                            </p:txEl>
                                          </p:spTgt>
                                        </p:tgtEl>
                                        <p:attrNameLst>
                                          <p:attrName>style.visibility</p:attrName>
                                        </p:attrNameLst>
                                      </p:cBhvr>
                                      <p:to>
                                        <p:strVal val="visible"/>
                                      </p:to>
                                    </p:set>
                                    <p:anim calcmode="lin" valueType="num">
                                      <p:cBhvr>
                                        <p:cTn id="13" dur="500" fill="hold"/>
                                        <p:tgtEl>
                                          <p:spTgt spid="8195">
                                            <p:txEl>
                                              <p:pRg st="0" end="0"/>
                                            </p:txEl>
                                          </p:spTgt>
                                        </p:tgtEl>
                                        <p:attrNameLst>
                                          <p:attrName>ppt_w</p:attrName>
                                        </p:attrNameLst>
                                      </p:cBhvr>
                                      <p:tavLst>
                                        <p:tav tm="0">
                                          <p:val>
                                            <p:strVal val="#ppt_w*0.05"/>
                                          </p:val>
                                        </p:tav>
                                        <p:tav tm="100000">
                                          <p:val>
                                            <p:strVal val="#ppt_w"/>
                                          </p:val>
                                        </p:tav>
                                      </p:tavLst>
                                    </p:anim>
                                    <p:anim calcmode="lin" valueType="num">
                                      <p:cBhvr>
                                        <p:cTn id="14" dur="500" fill="hold"/>
                                        <p:tgtEl>
                                          <p:spTgt spid="8195">
                                            <p:txEl>
                                              <p:pRg st="0" end="0"/>
                                            </p:txEl>
                                          </p:spTgt>
                                        </p:tgtEl>
                                        <p:attrNameLst>
                                          <p:attrName>ppt_h</p:attrName>
                                        </p:attrNameLst>
                                      </p:cBhvr>
                                      <p:tavLst>
                                        <p:tav tm="0">
                                          <p:val>
                                            <p:strVal val="#ppt_h"/>
                                          </p:val>
                                        </p:tav>
                                        <p:tav tm="100000">
                                          <p:val>
                                            <p:strVal val="#ppt_h"/>
                                          </p:val>
                                        </p:tav>
                                      </p:tavLst>
                                    </p:anim>
                                    <p:anim calcmode="lin" valueType="num">
                                      <p:cBhvr>
                                        <p:cTn id="15" dur="500" fill="hold"/>
                                        <p:tgtEl>
                                          <p:spTgt spid="8195">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8195">
                                            <p:txEl>
                                              <p:pRg st="0" end="0"/>
                                            </p:txEl>
                                          </p:spTgt>
                                        </p:tgtEl>
                                        <p:attrNameLst>
                                          <p:attrName>ppt_y</p:attrName>
                                        </p:attrNameLst>
                                      </p:cBhvr>
                                      <p:tavLst>
                                        <p:tav tm="0">
                                          <p:val>
                                            <p:strVal val="#ppt_y"/>
                                          </p:val>
                                        </p:tav>
                                        <p:tav tm="100000">
                                          <p:val>
                                            <p:strVal val="#ppt_y"/>
                                          </p:val>
                                        </p:tav>
                                      </p:tavLst>
                                    </p:anim>
                                    <p:animEffect transition="in" filter="fade">
                                      <p:cBhvr>
                                        <p:cTn id="17" dur="500"/>
                                        <p:tgtEl>
                                          <p:spTgt spid="819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4" presetClass="entr" presetSubtype="0" accel="100000" fill="hold" grpId="0" nodeType="clickEffect">
                                  <p:stCondLst>
                                    <p:cond delay="0"/>
                                  </p:stCondLst>
                                  <p:childTnLst>
                                    <p:set>
                                      <p:cBhvr>
                                        <p:cTn id="21" dur="1" fill="hold">
                                          <p:stCondLst>
                                            <p:cond delay="0"/>
                                          </p:stCondLst>
                                        </p:cTn>
                                        <p:tgtEl>
                                          <p:spTgt spid="8195">
                                            <p:txEl>
                                              <p:pRg st="1" end="1"/>
                                            </p:txEl>
                                          </p:spTgt>
                                        </p:tgtEl>
                                        <p:attrNameLst>
                                          <p:attrName>style.visibility</p:attrName>
                                        </p:attrNameLst>
                                      </p:cBhvr>
                                      <p:to>
                                        <p:strVal val="visible"/>
                                      </p:to>
                                    </p:set>
                                    <p:anim calcmode="lin" valueType="num">
                                      <p:cBhvr>
                                        <p:cTn id="22" dur="500" fill="hold"/>
                                        <p:tgtEl>
                                          <p:spTgt spid="8195">
                                            <p:txEl>
                                              <p:pRg st="1" end="1"/>
                                            </p:txEl>
                                          </p:spTgt>
                                        </p:tgtEl>
                                        <p:attrNameLst>
                                          <p:attrName>ppt_w</p:attrName>
                                        </p:attrNameLst>
                                      </p:cBhvr>
                                      <p:tavLst>
                                        <p:tav tm="0">
                                          <p:val>
                                            <p:strVal val="#ppt_w*0.05"/>
                                          </p:val>
                                        </p:tav>
                                        <p:tav tm="100000">
                                          <p:val>
                                            <p:strVal val="#ppt_w"/>
                                          </p:val>
                                        </p:tav>
                                      </p:tavLst>
                                    </p:anim>
                                    <p:anim calcmode="lin" valueType="num">
                                      <p:cBhvr>
                                        <p:cTn id="23" dur="500" fill="hold"/>
                                        <p:tgtEl>
                                          <p:spTgt spid="8195">
                                            <p:txEl>
                                              <p:pRg st="1" end="1"/>
                                            </p:txEl>
                                          </p:spTgt>
                                        </p:tgtEl>
                                        <p:attrNameLst>
                                          <p:attrName>ppt_h</p:attrName>
                                        </p:attrNameLst>
                                      </p:cBhvr>
                                      <p:tavLst>
                                        <p:tav tm="0">
                                          <p:val>
                                            <p:strVal val="#ppt_h"/>
                                          </p:val>
                                        </p:tav>
                                        <p:tav tm="100000">
                                          <p:val>
                                            <p:strVal val="#ppt_h"/>
                                          </p:val>
                                        </p:tav>
                                      </p:tavLst>
                                    </p:anim>
                                    <p:anim calcmode="lin" valueType="num">
                                      <p:cBhvr>
                                        <p:cTn id="24" dur="500" fill="hold"/>
                                        <p:tgtEl>
                                          <p:spTgt spid="8195">
                                            <p:txEl>
                                              <p:pRg st="1" end="1"/>
                                            </p:txEl>
                                          </p:spTgt>
                                        </p:tgtEl>
                                        <p:attrNameLst>
                                          <p:attrName>ppt_x</p:attrName>
                                        </p:attrNameLst>
                                      </p:cBhvr>
                                      <p:tavLst>
                                        <p:tav tm="0">
                                          <p:val>
                                            <p:strVal val="#ppt_x-.2"/>
                                          </p:val>
                                        </p:tav>
                                        <p:tav tm="100000">
                                          <p:val>
                                            <p:strVal val="#ppt_x"/>
                                          </p:val>
                                        </p:tav>
                                      </p:tavLst>
                                    </p:anim>
                                    <p:anim calcmode="lin" valueType="num">
                                      <p:cBhvr>
                                        <p:cTn id="25" dur="500" fill="hold"/>
                                        <p:tgtEl>
                                          <p:spTgt spid="8195">
                                            <p:txEl>
                                              <p:pRg st="1" end="1"/>
                                            </p:txEl>
                                          </p:spTgt>
                                        </p:tgtEl>
                                        <p:attrNameLst>
                                          <p:attrName>ppt_y</p:attrName>
                                        </p:attrNameLst>
                                      </p:cBhvr>
                                      <p:tavLst>
                                        <p:tav tm="0">
                                          <p:val>
                                            <p:strVal val="#ppt_y"/>
                                          </p:val>
                                        </p:tav>
                                        <p:tav tm="100000">
                                          <p:val>
                                            <p:strVal val="#ppt_y"/>
                                          </p:val>
                                        </p:tav>
                                      </p:tavLst>
                                    </p:anim>
                                    <p:animEffect transition="in" filter="fade">
                                      <p:cBhvr>
                                        <p:cTn id="26" dur="500"/>
                                        <p:tgtEl>
                                          <p:spTgt spid="8195">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4" presetClass="entr" presetSubtype="0" accel="100000" fill="hold" grpId="0" nodeType="clickEffect">
                                  <p:stCondLst>
                                    <p:cond delay="0"/>
                                  </p:stCondLst>
                                  <p:childTnLst>
                                    <p:set>
                                      <p:cBhvr>
                                        <p:cTn id="30" dur="1" fill="hold">
                                          <p:stCondLst>
                                            <p:cond delay="0"/>
                                          </p:stCondLst>
                                        </p:cTn>
                                        <p:tgtEl>
                                          <p:spTgt spid="8195">
                                            <p:txEl>
                                              <p:pRg st="2" end="2"/>
                                            </p:txEl>
                                          </p:spTgt>
                                        </p:tgtEl>
                                        <p:attrNameLst>
                                          <p:attrName>style.visibility</p:attrName>
                                        </p:attrNameLst>
                                      </p:cBhvr>
                                      <p:to>
                                        <p:strVal val="visible"/>
                                      </p:to>
                                    </p:set>
                                    <p:anim calcmode="lin" valueType="num">
                                      <p:cBhvr>
                                        <p:cTn id="31" dur="500" fill="hold"/>
                                        <p:tgtEl>
                                          <p:spTgt spid="8195">
                                            <p:txEl>
                                              <p:pRg st="2" end="2"/>
                                            </p:txEl>
                                          </p:spTgt>
                                        </p:tgtEl>
                                        <p:attrNameLst>
                                          <p:attrName>ppt_w</p:attrName>
                                        </p:attrNameLst>
                                      </p:cBhvr>
                                      <p:tavLst>
                                        <p:tav tm="0">
                                          <p:val>
                                            <p:strVal val="#ppt_w*0.05"/>
                                          </p:val>
                                        </p:tav>
                                        <p:tav tm="100000">
                                          <p:val>
                                            <p:strVal val="#ppt_w"/>
                                          </p:val>
                                        </p:tav>
                                      </p:tavLst>
                                    </p:anim>
                                    <p:anim calcmode="lin" valueType="num">
                                      <p:cBhvr>
                                        <p:cTn id="32" dur="500" fill="hold"/>
                                        <p:tgtEl>
                                          <p:spTgt spid="8195">
                                            <p:txEl>
                                              <p:pRg st="2" end="2"/>
                                            </p:txEl>
                                          </p:spTgt>
                                        </p:tgtEl>
                                        <p:attrNameLst>
                                          <p:attrName>ppt_h</p:attrName>
                                        </p:attrNameLst>
                                      </p:cBhvr>
                                      <p:tavLst>
                                        <p:tav tm="0">
                                          <p:val>
                                            <p:strVal val="#ppt_h"/>
                                          </p:val>
                                        </p:tav>
                                        <p:tav tm="100000">
                                          <p:val>
                                            <p:strVal val="#ppt_h"/>
                                          </p:val>
                                        </p:tav>
                                      </p:tavLst>
                                    </p:anim>
                                    <p:anim calcmode="lin" valueType="num">
                                      <p:cBhvr>
                                        <p:cTn id="33" dur="500" fill="hold"/>
                                        <p:tgtEl>
                                          <p:spTgt spid="8195">
                                            <p:txEl>
                                              <p:pRg st="2" end="2"/>
                                            </p:txEl>
                                          </p:spTgt>
                                        </p:tgtEl>
                                        <p:attrNameLst>
                                          <p:attrName>ppt_x</p:attrName>
                                        </p:attrNameLst>
                                      </p:cBhvr>
                                      <p:tavLst>
                                        <p:tav tm="0">
                                          <p:val>
                                            <p:strVal val="#ppt_x-.2"/>
                                          </p:val>
                                        </p:tav>
                                        <p:tav tm="100000">
                                          <p:val>
                                            <p:strVal val="#ppt_x"/>
                                          </p:val>
                                        </p:tav>
                                      </p:tavLst>
                                    </p:anim>
                                    <p:anim calcmode="lin" valueType="num">
                                      <p:cBhvr>
                                        <p:cTn id="34" dur="500" fill="hold"/>
                                        <p:tgtEl>
                                          <p:spTgt spid="8195">
                                            <p:txEl>
                                              <p:pRg st="2" end="2"/>
                                            </p:txEl>
                                          </p:spTgt>
                                        </p:tgtEl>
                                        <p:attrNameLst>
                                          <p:attrName>ppt_y</p:attrName>
                                        </p:attrNameLst>
                                      </p:cBhvr>
                                      <p:tavLst>
                                        <p:tav tm="0">
                                          <p:val>
                                            <p:strVal val="#ppt_y"/>
                                          </p:val>
                                        </p:tav>
                                        <p:tav tm="100000">
                                          <p:val>
                                            <p:strVal val="#ppt_y"/>
                                          </p:val>
                                        </p:tav>
                                      </p:tavLst>
                                    </p:anim>
                                    <p:animEffect transition="in" filter="fade">
                                      <p:cBhvr>
                                        <p:cTn id="35" dur="5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ъект 2"/>
          <p:cNvSpPr>
            <a:spLocks noGrp="1"/>
          </p:cNvSpPr>
          <p:nvPr>
            <p:ph sz="quarter" idx="1"/>
          </p:nvPr>
        </p:nvSpPr>
        <p:spPr/>
        <p:txBody>
          <a:bodyPr/>
          <a:lstStyle/>
          <a:p>
            <a:pPr marL="0" indent="0">
              <a:buFont typeface="Wingdings 2" pitchFamily="18" charset="2"/>
              <a:buNone/>
            </a:pPr>
            <a:r>
              <a:rPr lang="kk-KZ" altLang="ru-RU" sz="5400" b="1" smtClean="0"/>
              <a:t>Шығындар есебі мен өнімнің өзіндік құнын калькуляциялау әдістері</a:t>
            </a:r>
            <a:r>
              <a:rPr lang="kk-KZ" altLang="ru-RU" sz="5400" smtClean="0"/>
              <a:t> </a:t>
            </a:r>
            <a:endParaRPr lang="ru-RU" sz="5400" smtClean="0"/>
          </a:p>
        </p:txBody>
      </p:sp>
    </p:spTree>
    <p:extLst>
      <p:ext uri="{BB962C8B-B14F-4D97-AF65-F5344CB8AC3E}">
        <p14:creationId xmlns:p14="http://schemas.microsoft.com/office/powerpoint/2010/main" val="22491380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fontAlgn="auto">
              <a:spcAft>
                <a:spcPts val="0"/>
              </a:spcAft>
              <a:defRPr/>
            </a:pPr>
            <a:r>
              <a:rPr lang="kk-KZ" altLang="ru-RU" sz="3400">
                <a:solidFill>
                  <a:schemeClr val="tx2">
                    <a:satMod val="130000"/>
                  </a:schemeClr>
                </a:solidFill>
              </a:rPr>
              <a:t>Калькуляциялауды жасау мерзіміне сәйкес жіктеу</a:t>
            </a:r>
            <a:endParaRPr lang="ru-RU" altLang="ru-RU" sz="3400">
              <a:solidFill>
                <a:schemeClr val="tx2">
                  <a:satMod val="130000"/>
                </a:schemeClr>
              </a:solidFill>
            </a:endParaRPr>
          </a:p>
        </p:txBody>
      </p:sp>
      <p:sp>
        <p:nvSpPr>
          <p:cNvPr id="23555" name="Rectangle 3"/>
          <p:cNvSpPr>
            <a:spLocks noGrp="1" noChangeArrowheads="1"/>
          </p:cNvSpPr>
          <p:nvPr>
            <p:ph sz="quarter" idx="1"/>
          </p:nvPr>
        </p:nvSpPr>
        <p:spPr/>
        <p:txBody>
          <a:bodyPr/>
          <a:lstStyle/>
          <a:p>
            <a:r>
              <a:rPr lang="kk-KZ" altLang="ru-RU" smtClean="0"/>
              <a:t>Алдын ала калькуляциялау түрлері</a:t>
            </a:r>
          </a:p>
          <a:p>
            <a:r>
              <a:rPr lang="kk-KZ" altLang="ru-RU" smtClean="0"/>
              <a:t>Кезектегі калькуляциялау түрлері</a:t>
            </a:r>
            <a:endParaRPr lang="ru-RU" altLang="ru-RU" smtClean="0"/>
          </a:p>
        </p:txBody>
      </p:sp>
    </p:spTree>
    <p:extLst>
      <p:ext uri="{BB962C8B-B14F-4D97-AF65-F5344CB8AC3E}">
        <p14:creationId xmlns:p14="http://schemas.microsoft.com/office/powerpoint/2010/main" val="2126114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fontAlgn="auto">
              <a:spcAft>
                <a:spcPts val="0"/>
              </a:spcAft>
              <a:defRPr/>
            </a:pPr>
            <a:r>
              <a:rPr lang="kk-KZ" altLang="ru-RU" sz="3800">
                <a:solidFill>
                  <a:schemeClr val="tx2">
                    <a:satMod val="130000"/>
                  </a:schemeClr>
                </a:solidFill>
              </a:rPr>
              <a:t>Алдын</a:t>
            </a:r>
            <a:r>
              <a:rPr lang="en-US" altLang="ru-RU" sz="3800">
                <a:solidFill>
                  <a:schemeClr val="tx2">
                    <a:satMod val="130000"/>
                  </a:schemeClr>
                </a:solidFill>
              </a:rPr>
              <a:t>-</a:t>
            </a:r>
            <a:r>
              <a:rPr lang="kk-KZ" altLang="ru-RU" sz="3800">
                <a:solidFill>
                  <a:schemeClr val="tx2">
                    <a:satMod val="130000"/>
                  </a:schemeClr>
                </a:solidFill>
              </a:rPr>
              <a:t>ала калькуляциялау түрлері </a:t>
            </a:r>
            <a:endParaRPr lang="ru-RU" altLang="ru-RU" sz="3800">
              <a:solidFill>
                <a:schemeClr val="tx2">
                  <a:satMod val="130000"/>
                </a:schemeClr>
              </a:solidFill>
            </a:endParaRPr>
          </a:p>
        </p:txBody>
      </p:sp>
      <p:sp>
        <p:nvSpPr>
          <p:cNvPr id="24579" name="Rectangle 3"/>
          <p:cNvSpPr>
            <a:spLocks noGrp="1" noChangeArrowheads="1"/>
          </p:cNvSpPr>
          <p:nvPr>
            <p:ph sz="quarter" idx="1"/>
          </p:nvPr>
        </p:nvSpPr>
        <p:spPr/>
        <p:txBody>
          <a:bodyPr/>
          <a:lstStyle/>
          <a:p>
            <a:r>
              <a:rPr lang="kk-KZ" altLang="ru-RU" smtClean="0"/>
              <a:t>Жоспарланған;</a:t>
            </a:r>
          </a:p>
          <a:p>
            <a:r>
              <a:rPr lang="kk-KZ" altLang="ru-RU" smtClean="0"/>
              <a:t>Сметалық (болжамдық);</a:t>
            </a:r>
          </a:p>
          <a:p>
            <a:r>
              <a:rPr lang="kk-KZ" altLang="ru-RU" smtClean="0"/>
              <a:t>Нормативтік; </a:t>
            </a:r>
            <a:endParaRPr lang="ru-RU" altLang="ru-RU" smtClean="0"/>
          </a:p>
        </p:txBody>
      </p:sp>
    </p:spTree>
    <p:extLst>
      <p:ext uri="{BB962C8B-B14F-4D97-AF65-F5344CB8AC3E}">
        <p14:creationId xmlns:p14="http://schemas.microsoft.com/office/powerpoint/2010/main" val="982171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fontAlgn="auto">
              <a:spcAft>
                <a:spcPts val="0"/>
              </a:spcAft>
              <a:defRPr/>
            </a:pPr>
            <a:r>
              <a:rPr lang="kk-KZ" altLang="ru-RU" sz="3800">
                <a:solidFill>
                  <a:schemeClr val="tx2">
                    <a:satMod val="130000"/>
                  </a:schemeClr>
                </a:solidFill>
              </a:rPr>
              <a:t>Кезектегі калькуляциялау түрлері</a:t>
            </a:r>
            <a:endParaRPr lang="ru-RU" altLang="ru-RU" sz="3800">
              <a:solidFill>
                <a:schemeClr val="tx2">
                  <a:satMod val="130000"/>
                </a:schemeClr>
              </a:solidFill>
            </a:endParaRPr>
          </a:p>
        </p:txBody>
      </p:sp>
      <p:sp>
        <p:nvSpPr>
          <p:cNvPr id="25603" name="Rectangle 3"/>
          <p:cNvSpPr>
            <a:spLocks noGrp="1" noChangeArrowheads="1"/>
          </p:cNvSpPr>
          <p:nvPr>
            <p:ph sz="quarter" idx="1"/>
          </p:nvPr>
        </p:nvSpPr>
        <p:spPr/>
        <p:txBody>
          <a:bodyPr/>
          <a:lstStyle/>
          <a:p>
            <a:endParaRPr lang="kk-KZ" altLang="ru-RU" smtClean="0"/>
          </a:p>
          <a:p>
            <a:r>
              <a:rPr lang="kk-KZ" altLang="ru-RU" smtClean="0"/>
              <a:t>Нақты калькуляциялау;</a:t>
            </a:r>
          </a:p>
          <a:p>
            <a:endParaRPr lang="kk-KZ" altLang="ru-RU" smtClean="0"/>
          </a:p>
          <a:p>
            <a:r>
              <a:rPr lang="kk-KZ" altLang="ru-RU" smtClean="0"/>
              <a:t>Шамаланған (провизорлық) калькуляциялау;</a:t>
            </a:r>
            <a:endParaRPr lang="ru-RU" altLang="ru-RU" smtClean="0"/>
          </a:p>
        </p:txBody>
      </p:sp>
    </p:spTree>
    <p:extLst>
      <p:ext uri="{BB962C8B-B14F-4D97-AF65-F5344CB8AC3E}">
        <p14:creationId xmlns:p14="http://schemas.microsoft.com/office/powerpoint/2010/main" val="6549525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fontAlgn="auto">
              <a:spcAft>
                <a:spcPts val="0"/>
              </a:spcAft>
              <a:defRPr/>
            </a:pPr>
            <a:r>
              <a:rPr lang="kk-KZ" altLang="ru-RU">
                <a:solidFill>
                  <a:schemeClr val="tx2">
                    <a:satMod val="130000"/>
                  </a:schemeClr>
                </a:solidFill>
              </a:rPr>
              <a:t>Калькуляциялық бірлік түрлері</a:t>
            </a:r>
            <a:endParaRPr lang="ru-RU" altLang="ru-RU">
              <a:solidFill>
                <a:schemeClr val="tx2">
                  <a:satMod val="130000"/>
                </a:schemeClr>
              </a:solidFill>
            </a:endParaRPr>
          </a:p>
        </p:txBody>
      </p:sp>
      <p:sp>
        <p:nvSpPr>
          <p:cNvPr id="26627" name="Rectangle 3"/>
          <p:cNvSpPr>
            <a:spLocks noGrp="1" noChangeArrowheads="1"/>
          </p:cNvSpPr>
          <p:nvPr>
            <p:ph sz="quarter" idx="1"/>
          </p:nvPr>
        </p:nvSpPr>
        <p:spPr/>
        <p:txBody>
          <a:bodyPr/>
          <a:lstStyle/>
          <a:p>
            <a:r>
              <a:rPr lang="kk-KZ" altLang="ru-RU" smtClean="0"/>
              <a:t>Натуралды;</a:t>
            </a:r>
          </a:p>
          <a:p>
            <a:r>
              <a:rPr lang="kk-KZ" altLang="ru-RU" smtClean="0"/>
              <a:t>Ірілендірілген;</a:t>
            </a:r>
          </a:p>
          <a:p>
            <a:r>
              <a:rPr lang="kk-KZ" altLang="ru-RU" smtClean="0"/>
              <a:t>Шартты</a:t>
            </a:r>
            <a:r>
              <a:rPr lang="en-US" altLang="ru-RU" smtClean="0"/>
              <a:t>-</a:t>
            </a:r>
            <a:r>
              <a:rPr lang="kk-KZ" altLang="ru-RU" smtClean="0"/>
              <a:t>натуралды;</a:t>
            </a:r>
          </a:p>
          <a:p>
            <a:r>
              <a:rPr lang="kk-KZ" altLang="ru-RU" smtClean="0"/>
              <a:t>Құндық; </a:t>
            </a:r>
          </a:p>
          <a:p>
            <a:r>
              <a:rPr lang="kk-KZ" altLang="ru-RU" smtClean="0"/>
              <a:t>Еңбектік;</a:t>
            </a:r>
          </a:p>
          <a:p>
            <a:r>
              <a:rPr lang="kk-KZ" altLang="ru-RU" smtClean="0"/>
              <a:t>Орындалған жұмыс бірлігі;</a:t>
            </a:r>
          </a:p>
          <a:p>
            <a:r>
              <a:rPr lang="kk-KZ" altLang="ru-RU" smtClean="0"/>
              <a:t>Пайдалы нәтиженің бірлігі;</a:t>
            </a:r>
            <a:endParaRPr lang="ru-RU" altLang="ru-RU" smtClean="0"/>
          </a:p>
        </p:txBody>
      </p:sp>
    </p:spTree>
    <p:extLst>
      <p:ext uri="{BB962C8B-B14F-4D97-AF65-F5344CB8AC3E}">
        <p14:creationId xmlns:p14="http://schemas.microsoft.com/office/powerpoint/2010/main" val="12959996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fontAlgn="auto">
              <a:spcAft>
                <a:spcPts val="0"/>
              </a:spcAft>
              <a:defRPr/>
            </a:pPr>
            <a:r>
              <a:rPr lang="kk-KZ" altLang="ru-RU" sz="4000">
                <a:solidFill>
                  <a:schemeClr val="tx2">
                    <a:satMod val="130000"/>
                  </a:schemeClr>
                </a:solidFill>
              </a:rPr>
              <a:t>Өндірістік шығындарды есепке алу әдістеріне әсер ететін факторлар</a:t>
            </a:r>
            <a:endParaRPr lang="ru-RU" altLang="ru-RU" sz="4000">
              <a:solidFill>
                <a:schemeClr val="tx2">
                  <a:satMod val="130000"/>
                </a:schemeClr>
              </a:solidFill>
            </a:endParaRPr>
          </a:p>
        </p:txBody>
      </p:sp>
      <p:sp>
        <p:nvSpPr>
          <p:cNvPr id="27651" name="Rectangle 3"/>
          <p:cNvSpPr>
            <a:spLocks noGrp="1" noChangeArrowheads="1"/>
          </p:cNvSpPr>
          <p:nvPr>
            <p:ph sz="quarter" idx="1"/>
          </p:nvPr>
        </p:nvSpPr>
        <p:spPr>
          <a:xfrm>
            <a:off x="468313" y="1773238"/>
            <a:ext cx="8229600" cy="4525962"/>
          </a:xfrm>
        </p:spPr>
        <p:txBody>
          <a:bodyPr/>
          <a:lstStyle/>
          <a:p>
            <a:r>
              <a:rPr lang="kk-KZ" altLang="ru-RU" smtClean="0"/>
              <a:t>Өндіріс типі;</a:t>
            </a:r>
          </a:p>
          <a:p>
            <a:r>
              <a:rPr lang="kk-KZ" altLang="ru-RU" smtClean="0"/>
              <a:t>Өндірістің күрделілігі;</a:t>
            </a:r>
          </a:p>
          <a:p>
            <a:r>
              <a:rPr lang="kk-KZ" altLang="ru-RU" smtClean="0"/>
              <a:t>Өнім номенклатурасы мен сипаты;</a:t>
            </a:r>
          </a:p>
          <a:p>
            <a:r>
              <a:rPr lang="kk-KZ" altLang="ru-RU" smtClean="0"/>
              <a:t>Өндіріс циклінің ұзақтылығы;</a:t>
            </a:r>
          </a:p>
          <a:p>
            <a:r>
              <a:rPr lang="kk-KZ" altLang="ru-RU" smtClean="0"/>
              <a:t>Аяқталмаған өндірістің бар болуы, құрамы мен көлемі</a:t>
            </a:r>
            <a:endParaRPr lang="ru-RU" altLang="ru-RU" smtClean="0"/>
          </a:p>
        </p:txBody>
      </p:sp>
    </p:spTree>
    <p:extLst>
      <p:ext uri="{BB962C8B-B14F-4D97-AF65-F5344CB8AC3E}">
        <p14:creationId xmlns:p14="http://schemas.microsoft.com/office/powerpoint/2010/main" val="36710862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fontAlgn="auto">
              <a:spcAft>
                <a:spcPts val="0"/>
              </a:spcAft>
              <a:defRPr/>
            </a:pPr>
            <a:r>
              <a:rPr lang="kk-KZ" altLang="ru-RU" sz="3000">
                <a:solidFill>
                  <a:schemeClr val="tx2">
                    <a:satMod val="130000"/>
                  </a:schemeClr>
                </a:solidFill>
              </a:rPr>
              <a:t>Өндірістік шығындарды есепке алу мен өнімнің өзіндік құнын калькуляциялау әдісі деп:</a:t>
            </a:r>
            <a:endParaRPr lang="ru-RU" altLang="ru-RU" sz="3000">
              <a:solidFill>
                <a:schemeClr val="tx2">
                  <a:satMod val="130000"/>
                </a:schemeClr>
              </a:solidFill>
            </a:endParaRPr>
          </a:p>
        </p:txBody>
      </p:sp>
      <p:sp>
        <p:nvSpPr>
          <p:cNvPr id="28675" name="Rectangle 3"/>
          <p:cNvSpPr>
            <a:spLocks noGrp="1" noChangeArrowheads="1"/>
          </p:cNvSpPr>
          <p:nvPr>
            <p:ph sz="quarter" idx="1"/>
          </p:nvPr>
        </p:nvSpPr>
        <p:spPr>
          <a:xfrm>
            <a:off x="468313" y="1844675"/>
            <a:ext cx="8229600" cy="4525963"/>
          </a:xfrm>
        </p:spPr>
        <p:txBody>
          <a:bodyPr/>
          <a:lstStyle/>
          <a:p>
            <a:r>
              <a:rPr lang="kk-KZ" altLang="ru-RU" smtClean="0"/>
              <a:t>Компания шығынын бақылау үшін өнімнің нақты өзіндік құнын есептеу және өндірістік шығындар туралы мәліметтерде есепте топтастыру, жинақтау бойынша әдістердің жиынтығын айтады.</a:t>
            </a:r>
            <a:endParaRPr lang="ru-RU" altLang="ru-RU" smtClean="0"/>
          </a:p>
        </p:txBody>
      </p:sp>
    </p:spTree>
    <p:extLst>
      <p:ext uri="{BB962C8B-B14F-4D97-AF65-F5344CB8AC3E}">
        <p14:creationId xmlns:p14="http://schemas.microsoft.com/office/powerpoint/2010/main" val="4140759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68313" y="476250"/>
            <a:ext cx="7543800" cy="1295400"/>
          </a:xfrm>
        </p:spPr>
        <p:txBody>
          <a:bodyPr>
            <a:normAutofit fontScale="90000"/>
          </a:bodyPr>
          <a:lstStyle/>
          <a:p>
            <a:pPr fontAlgn="auto">
              <a:spcAft>
                <a:spcPts val="0"/>
              </a:spcAft>
              <a:defRPr/>
            </a:pPr>
            <a:r>
              <a:rPr lang="kk-KZ" altLang="ru-RU" sz="3100">
                <a:solidFill>
                  <a:schemeClr val="tx2">
                    <a:satMod val="130000"/>
                  </a:schemeClr>
                </a:solidFill>
              </a:rPr>
              <a:t>Өндіріс шығындарын есепке </a:t>
            </a:r>
            <a:br>
              <a:rPr lang="kk-KZ" altLang="ru-RU" sz="3100">
                <a:solidFill>
                  <a:schemeClr val="tx2">
                    <a:satMod val="130000"/>
                  </a:schemeClr>
                </a:solidFill>
              </a:rPr>
            </a:br>
            <a:r>
              <a:rPr lang="kk-KZ" altLang="ru-RU" sz="3100">
                <a:solidFill>
                  <a:schemeClr val="tx2">
                    <a:satMod val="130000"/>
                  </a:schemeClr>
                </a:solidFill>
              </a:rPr>
              <a:t>алу мен өнімнің өзіндік құнын калькуляциялау әдістері</a:t>
            </a:r>
            <a:endParaRPr lang="ru-RU" altLang="ru-RU" sz="3100">
              <a:solidFill>
                <a:schemeClr val="tx2">
                  <a:satMod val="130000"/>
                </a:schemeClr>
              </a:solidFill>
            </a:endParaRPr>
          </a:p>
        </p:txBody>
      </p:sp>
      <p:sp>
        <p:nvSpPr>
          <p:cNvPr id="29699" name="Rectangle 3"/>
          <p:cNvSpPr>
            <a:spLocks noGrp="1" noChangeArrowheads="1"/>
          </p:cNvSpPr>
          <p:nvPr>
            <p:ph sz="quarter" idx="1"/>
          </p:nvPr>
        </p:nvSpPr>
        <p:spPr>
          <a:xfrm>
            <a:off x="395288" y="2276475"/>
            <a:ext cx="8291512" cy="3849688"/>
          </a:xfrm>
        </p:spPr>
        <p:txBody>
          <a:bodyPr/>
          <a:lstStyle/>
          <a:p>
            <a:r>
              <a:rPr lang="kk-KZ" altLang="ru-RU" smtClean="0"/>
              <a:t>Қарапайым </a:t>
            </a:r>
          </a:p>
          <a:p>
            <a:r>
              <a:rPr lang="kk-KZ" altLang="ru-RU" smtClean="0"/>
              <a:t>Тапсырыстық</a:t>
            </a:r>
          </a:p>
          <a:p>
            <a:r>
              <a:rPr lang="kk-KZ" altLang="ru-RU" smtClean="0"/>
              <a:t>Кезеңділік (үрдіс пе үрдіс немесе процестік)</a:t>
            </a:r>
          </a:p>
          <a:p>
            <a:r>
              <a:rPr lang="kk-KZ" altLang="ru-RU" smtClean="0"/>
              <a:t>Нормативтік </a:t>
            </a:r>
            <a:endParaRPr lang="ru-RU" altLang="ru-RU" smtClean="0"/>
          </a:p>
        </p:txBody>
      </p:sp>
    </p:spTree>
    <p:extLst>
      <p:ext uri="{BB962C8B-B14F-4D97-AF65-F5344CB8AC3E}">
        <p14:creationId xmlns:p14="http://schemas.microsoft.com/office/powerpoint/2010/main" val="2565638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pPr fontAlgn="auto">
              <a:spcAft>
                <a:spcPts val="0"/>
              </a:spcAft>
              <a:defRPr/>
            </a:pPr>
            <a:r>
              <a:rPr lang="kk-KZ" altLang="ru-RU" sz="3500">
                <a:solidFill>
                  <a:schemeClr val="tx2">
                    <a:satMod val="130000"/>
                  </a:schemeClr>
                </a:solidFill>
              </a:rPr>
              <a:t>Шығындарды есепке алудың шетелдік әдістері</a:t>
            </a:r>
            <a:endParaRPr lang="ru-RU" altLang="ru-RU" sz="3500">
              <a:solidFill>
                <a:schemeClr val="tx2">
                  <a:satMod val="130000"/>
                </a:schemeClr>
              </a:solidFill>
            </a:endParaRPr>
          </a:p>
        </p:txBody>
      </p:sp>
      <p:sp>
        <p:nvSpPr>
          <p:cNvPr id="69635" name="Rectangle 3"/>
          <p:cNvSpPr>
            <a:spLocks noGrp="1" noChangeArrowheads="1"/>
          </p:cNvSpPr>
          <p:nvPr>
            <p:ph sz="quarter" idx="1"/>
          </p:nvPr>
        </p:nvSpPr>
        <p:spPr/>
        <p:txBody>
          <a:bodyPr/>
          <a:lstStyle/>
          <a:p>
            <a:r>
              <a:rPr lang="kk-KZ" altLang="ru-RU" smtClean="0"/>
              <a:t>Директ-костинг жүйесі б/ша;</a:t>
            </a:r>
          </a:p>
          <a:p>
            <a:r>
              <a:rPr lang="kk-KZ" altLang="ru-RU" smtClean="0"/>
              <a:t>Стандарт-костинг жүйесі б/ша;</a:t>
            </a:r>
          </a:p>
          <a:p>
            <a:r>
              <a:rPr lang="kk-KZ" altLang="ru-RU" smtClean="0"/>
              <a:t>Абзорпшенг –костинг жүйесі б/ша;</a:t>
            </a:r>
          </a:p>
          <a:p>
            <a:endParaRPr lang="ru-RU" altLang="ru-RU" smtClean="0"/>
          </a:p>
        </p:txBody>
      </p:sp>
    </p:spTree>
    <p:extLst>
      <p:ext uri="{BB962C8B-B14F-4D97-AF65-F5344CB8AC3E}">
        <p14:creationId xmlns:p14="http://schemas.microsoft.com/office/powerpoint/2010/main" val="35674432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fade">
                                      <p:cBhvr>
                                        <p:cTn id="7" dur="770" decel="100000"/>
                                        <p:tgtEl>
                                          <p:spTgt spid="69634"/>
                                        </p:tgtEl>
                                      </p:cBhvr>
                                    </p:animEffect>
                                    <p:animScale>
                                      <p:cBhvr>
                                        <p:cTn id="8" dur="770" decel="100000"/>
                                        <p:tgtEl>
                                          <p:spTgt spid="69634"/>
                                        </p:tgtEl>
                                      </p:cBhvr>
                                      <p:from x="10000" y="10000"/>
                                      <p:to x="200000" y="450000"/>
                                    </p:animScale>
                                    <p:animScale>
                                      <p:cBhvr>
                                        <p:cTn id="9" dur="1230" accel="100000" fill="hold">
                                          <p:stCondLst>
                                            <p:cond delay="770"/>
                                          </p:stCondLst>
                                        </p:cTn>
                                        <p:tgtEl>
                                          <p:spTgt spid="69634"/>
                                        </p:tgtEl>
                                      </p:cBhvr>
                                      <p:from x="200000" y="450000"/>
                                      <p:to x="100000" y="100000"/>
                                    </p:animScale>
                                    <p:set>
                                      <p:cBhvr>
                                        <p:cTn id="10" dur="770" fill="hold"/>
                                        <p:tgtEl>
                                          <p:spTgt spid="69634"/>
                                        </p:tgtEl>
                                        <p:attrNameLst>
                                          <p:attrName>ppt_x</p:attrName>
                                        </p:attrNameLst>
                                      </p:cBhvr>
                                      <p:to>
                                        <p:strVal val="(0.5)"/>
                                      </p:to>
                                    </p:set>
                                    <p:anim from="(0.5)" to="(#ppt_x)" calcmode="lin" valueType="num">
                                      <p:cBhvr>
                                        <p:cTn id="11" dur="1230" accel="100000" fill="hold">
                                          <p:stCondLst>
                                            <p:cond delay="770"/>
                                          </p:stCondLst>
                                        </p:cTn>
                                        <p:tgtEl>
                                          <p:spTgt spid="69634"/>
                                        </p:tgtEl>
                                        <p:attrNameLst>
                                          <p:attrName>ppt_x</p:attrName>
                                        </p:attrNameLst>
                                      </p:cBhvr>
                                    </p:anim>
                                    <p:set>
                                      <p:cBhvr>
                                        <p:cTn id="12" dur="770" fill="hold"/>
                                        <p:tgtEl>
                                          <p:spTgt spid="69634"/>
                                        </p:tgtEl>
                                        <p:attrNameLst>
                                          <p:attrName>ppt_y</p:attrName>
                                        </p:attrNameLst>
                                      </p:cBhvr>
                                      <p:to>
                                        <p:strVal val="(#ppt_y+0.4)"/>
                                      </p:to>
                                    </p:set>
                                    <p:anim from="(#ppt_y+0.4)" to="(#ppt_y)" calcmode="lin" valueType="num">
                                      <p:cBhvr>
                                        <p:cTn id="13" dur="1230" accel="100000" fill="hold">
                                          <p:stCondLst>
                                            <p:cond delay="770"/>
                                          </p:stCondLst>
                                        </p:cTn>
                                        <p:tgtEl>
                                          <p:spTgt spid="6963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5" presetClass="entr" presetSubtype="0" fill="hold" grpId="0" nodeType="clickEffect">
                                  <p:stCondLst>
                                    <p:cond delay="0"/>
                                  </p:stCondLst>
                                  <p:childTnLst>
                                    <p:set>
                                      <p:cBhvr>
                                        <p:cTn id="17" dur="1" fill="hold">
                                          <p:stCondLst>
                                            <p:cond delay="0"/>
                                          </p:stCondLst>
                                        </p:cTn>
                                        <p:tgtEl>
                                          <p:spTgt spid="69635">
                                            <p:txEl>
                                              <p:pRg st="0" end="0"/>
                                            </p:txEl>
                                          </p:spTgt>
                                        </p:tgtEl>
                                        <p:attrNameLst>
                                          <p:attrName>style.visibility</p:attrName>
                                        </p:attrNameLst>
                                      </p:cBhvr>
                                      <p:to>
                                        <p:strVal val="visible"/>
                                      </p:to>
                                    </p:set>
                                    <p:anim calcmode="lin" valueType="num">
                                      <p:cBhvr>
                                        <p:cTn id="18" dur="500" decel="50000" fill="hold">
                                          <p:stCondLst>
                                            <p:cond delay="0"/>
                                          </p:stCondLst>
                                        </p:cTn>
                                        <p:tgtEl>
                                          <p:spTgt spid="69635">
                                            <p:txEl>
                                              <p:pRg st="0" end="0"/>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69635">
                                            <p:txEl>
                                              <p:pRg st="0" end="0"/>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69635">
                                            <p:txEl>
                                              <p:pRg st="0" end="0"/>
                                            </p:txEl>
                                          </p:spTgt>
                                        </p:tgtEl>
                                        <p:attrNameLst>
                                          <p:attrName>ppt_w</p:attrName>
                                        </p:attrNameLst>
                                      </p:cBhvr>
                                      <p:tavLst>
                                        <p:tav tm="0">
                                          <p:val>
                                            <p:strVal val="#ppt_w*.05"/>
                                          </p:val>
                                        </p:tav>
                                        <p:tav tm="100000">
                                          <p:val>
                                            <p:strVal val="#ppt_w"/>
                                          </p:val>
                                        </p:tav>
                                      </p:tavLst>
                                    </p:anim>
                                    <p:anim calcmode="lin" valueType="num">
                                      <p:cBhvr>
                                        <p:cTn id="21" dur="1000" fill="hold"/>
                                        <p:tgtEl>
                                          <p:spTgt spid="69635">
                                            <p:txEl>
                                              <p:pRg st="0" end="0"/>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69635">
                                            <p:txEl>
                                              <p:pRg st="0" end="0"/>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69635">
                                            <p:txEl>
                                              <p:pRg st="0" end="0"/>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69635">
                                            <p:txEl>
                                              <p:pRg st="0" end="0"/>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69635">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ntr" presetSubtype="0" fill="hold" grpId="0" nodeType="clickEffect">
                                  <p:stCondLst>
                                    <p:cond delay="0"/>
                                  </p:stCondLst>
                                  <p:childTnLst>
                                    <p:set>
                                      <p:cBhvr>
                                        <p:cTn id="29" dur="1" fill="hold">
                                          <p:stCondLst>
                                            <p:cond delay="0"/>
                                          </p:stCondLst>
                                        </p:cTn>
                                        <p:tgtEl>
                                          <p:spTgt spid="69635">
                                            <p:txEl>
                                              <p:pRg st="1" end="1"/>
                                            </p:txEl>
                                          </p:spTgt>
                                        </p:tgtEl>
                                        <p:attrNameLst>
                                          <p:attrName>style.visibility</p:attrName>
                                        </p:attrNameLst>
                                      </p:cBhvr>
                                      <p:to>
                                        <p:strVal val="visible"/>
                                      </p:to>
                                    </p:set>
                                    <p:anim calcmode="lin" valueType="num">
                                      <p:cBhvr>
                                        <p:cTn id="30" dur="500" decel="50000" fill="hold">
                                          <p:stCondLst>
                                            <p:cond delay="0"/>
                                          </p:stCondLst>
                                        </p:cTn>
                                        <p:tgtEl>
                                          <p:spTgt spid="69635">
                                            <p:txEl>
                                              <p:pRg st="1" end="1"/>
                                            </p:txEl>
                                          </p:spTgt>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9635">
                                            <p:txEl>
                                              <p:pRg st="1" end="1"/>
                                            </p:txEl>
                                          </p:spTgt>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9635">
                                            <p:txEl>
                                              <p:pRg st="1" end="1"/>
                                            </p:txEl>
                                          </p:spTgt>
                                        </p:tgtEl>
                                        <p:attrNameLst>
                                          <p:attrName>ppt_w</p:attrName>
                                        </p:attrNameLst>
                                      </p:cBhvr>
                                      <p:tavLst>
                                        <p:tav tm="0">
                                          <p:val>
                                            <p:strVal val="#ppt_w*.05"/>
                                          </p:val>
                                        </p:tav>
                                        <p:tav tm="100000">
                                          <p:val>
                                            <p:strVal val="#ppt_w"/>
                                          </p:val>
                                        </p:tav>
                                      </p:tavLst>
                                    </p:anim>
                                    <p:anim calcmode="lin" valueType="num">
                                      <p:cBhvr>
                                        <p:cTn id="33" dur="1000" fill="hold"/>
                                        <p:tgtEl>
                                          <p:spTgt spid="69635">
                                            <p:txEl>
                                              <p:pRg st="1" end="1"/>
                                            </p:txEl>
                                          </p:spTgt>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9635">
                                            <p:txEl>
                                              <p:pRg st="1" end="1"/>
                                            </p:txEl>
                                          </p:spTgt>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9635">
                                            <p:txEl>
                                              <p:pRg st="1" end="1"/>
                                            </p:txEl>
                                          </p:spTgt>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9635">
                                            <p:txEl>
                                              <p:pRg st="1" end="1"/>
                                            </p:txEl>
                                          </p:spTgt>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9635">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5" presetClass="entr" presetSubtype="0" fill="hold" grpId="0" nodeType="clickEffect">
                                  <p:stCondLst>
                                    <p:cond delay="0"/>
                                  </p:stCondLst>
                                  <p:childTnLst>
                                    <p:set>
                                      <p:cBhvr>
                                        <p:cTn id="41" dur="1" fill="hold">
                                          <p:stCondLst>
                                            <p:cond delay="0"/>
                                          </p:stCondLst>
                                        </p:cTn>
                                        <p:tgtEl>
                                          <p:spTgt spid="69635">
                                            <p:txEl>
                                              <p:pRg st="2" end="2"/>
                                            </p:txEl>
                                          </p:spTgt>
                                        </p:tgtEl>
                                        <p:attrNameLst>
                                          <p:attrName>style.visibility</p:attrName>
                                        </p:attrNameLst>
                                      </p:cBhvr>
                                      <p:to>
                                        <p:strVal val="visible"/>
                                      </p:to>
                                    </p:set>
                                    <p:anim calcmode="lin" valueType="num">
                                      <p:cBhvr>
                                        <p:cTn id="42" dur="500" decel="50000" fill="hold">
                                          <p:stCondLst>
                                            <p:cond delay="0"/>
                                          </p:stCondLst>
                                        </p:cTn>
                                        <p:tgtEl>
                                          <p:spTgt spid="69635">
                                            <p:txEl>
                                              <p:pRg st="2" end="2"/>
                                            </p:txEl>
                                          </p:spTgt>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69635">
                                            <p:txEl>
                                              <p:pRg st="2" end="2"/>
                                            </p:txEl>
                                          </p:spTgt>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69635">
                                            <p:txEl>
                                              <p:pRg st="2" end="2"/>
                                            </p:txEl>
                                          </p:spTgt>
                                        </p:tgtEl>
                                        <p:attrNameLst>
                                          <p:attrName>ppt_w</p:attrName>
                                        </p:attrNameLst>
                                      </p:cBhvr>
                                      <p:tavLst>
                                        <p:tav tm="0">
                                          <p:val>
                                            <p:strVal val="#ppt_w*.05"/>
                                          </p:val>
                                        </p:tav>
                                        <p:tav tm="100000">
                                          <p:val>
                                            <p:strVal val="#ppt_w"/>
                                          </p:val>
                                        </p:tav>
                                      </p:tavLst>
                                    </p:anim>
                                    <p:anim calcmode="lin" valueType="num">
                                      <p:cBhvr>
                                        <p:cTn id="45" dur="1000" fill="hold"/>
                                        <p:tgtEl>
                                          <p:spTgt spid="69635">
                                            <p:txEl>
                                              <p:pRg st="2" end="2"/>
                                            </p:txEl>
                                          </p:spTgt>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69635">
                                            <p:txEl>
                                              <p:pRg st="2" end="2"/>
                                            </p:txEl>
                                          </p:spTgt>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69635">
                                            <p:txEl>
                                              <p:pRg st="2" end="2"/>
                                            </p:txEl>
                                          </p:spTgt>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69635">
                                            <p:txEl>
                                              <p:pRg st="2" end="2"/>
                                            </p:txEl>
                                          </p:spTgt>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696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fontAlgn="auto">
              <a:spcAft>
                <a:spcPts val="0"/>
              </a:spcAft>
              <a:defRPr/>
            </a:pPr>
            <a:r>
              <a:rPr lang="kk-KZ" dirty="0">
                <a:solidFill>
                  <a:schemeClr val="tx2">
                    <a:satMod val="130000"/>
                  </a:schemeClr>
                </a:solidFill>
              </a:rPr>
              <a:t>Дайын өнімді бағалау әдістері</a:t>
            </a:r>
            <a:r>
              <a:rPr lang="ru-RU" dirty="0">
                <a:solidFill>
                  <a:schemeClr val="tx2">
                    <a:satMod val="130000"/>
                  </a:schemeClr>
                </a:solidFill>
              </a:rPr>
              <a:t/>
            </a:r>
            <a:br>
              <a:rPr lang="ru-RU" dirty="0">
                <a:solidFill>
                  <a:schemeClr val="tx2">
                    <a:satMod val="130000"/>
                  </a:schemeClr>
                </a:solidFill>
              </a:rPr>
            </a:br>
            <a:endParaRPr lang="ru-RU" dirty="0">
              <a:solidFill>
                <a:schemeClr val="tx2">
                  <a:satMod val="130000"/>
                </a:schemeClr>
              </a:solidFill>
            </a:endParaRPr>
          </a:p>
        </p:txBody>
      </p:sp>
      <p:sp>
        <p:nvSpPr>
          <p:cNvPr id="31747" name="Объект 2"/>
          <p:cNvSpPr>
            <a:spLocks noGrp="1"/>
          </p:cNvSpPr>
          <p:nvPr>
            <p:ph sz="quarter" idx="1"/>
          </p:nvPr>
        </p:nvSpPr>
        <p:spPr/>
        <p:txBody>
          <a:bodyPr>
            <a:normAutofit/>
          </a:bodyPr>
          <a:lstStyle/>
          <a:p>
            <a:r>
              <a:rPr lang="kk-KZ" altLang="ru-RU" smtClean="0"/>
              <a:t>Нақты өзіндік құны бойынша;</a:t>
            </a:r>
          </a:p>
          <a:p>
            <a:r>
              <a:rPr lang="kk-KZ" altLang="ru-RU" smtClean="0"/>
              <a:t>Жоспарлы немесе нормативті өзіндік құны бойынша;</a:t>
            </a:r>
          </a:p>
          <a:p>
            <a:r>
              <a:rPr lang="kk-KZ" altLang="ru-RU" smtClean="0"/>
              <a:t>Өндірістік (тікелей шығындар) өзіндік құны бойынша;</a:t>
            </a:r>
          </a:p>
          <a:p>
            <a:r>
              <a:rPr lang="kk-KZ" altLang="ru-RU" smtClean="0"/>
              <a:t>Шикізат, материалдар және жартылай фабрикаттар құндары бойынша;</a:t>
            </a:r>
          </a:p>
          <a:p>
            <a:r>
              <a:rPr lang="kk-KZ" altLang="ru-RU" smtClean="0"/>
              <a:t>Фифо және орташа өлшенген құны бойынша.</a:t>
            </a:r>
            <a:endParaRPr lang="ru-RU" altLang="ru-RU" smtClean="0"/>
          </a:p>
        </p:txBody>
      </p:sp>
    </p:spTree>
    <p:extLst>
      <p:ext uri="{BB962C8B-B14F-4D97-AF65-F5344CB8AC3E}">
        <p14:creationId xmlns:p14="http://schemas.microsoft.com/office/powerpoint/2010/main" val="18917015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normAutofit/>
          </a:bodyPr>
          <a:lstStyle/>
          <a:p>
            <a:r>
              <a:rPr lang="en-US" sz="2800" b="1" dirty="0" smtClean="0">
                <a:solidFill>
                  <a:srgbClr val="FF0000"/>
                </a:solidFill>
                <a:latin typeface="Times New Roman" pitchFamily="18" charset="0"/>
                <a:cs typeface="Times New Roman" pitchFamily="18" charset="0"/>
              </a:rPr>
              <a:t>5</a:t>
            </a:r>
            <a:r>
              <a:rPr lang="kk-KZ" sz="2800" b="1" dirty="0" smtClean="0">
                <a:solidFill>
                  <a:srgbClr val="FF0000"/>
                </a:solidFill>
                <a:latin typeface="Times New Roman" pitchFamily="18" charset="0"/>
                <a:cs typeface="Times New Roman" pitchFamily="18" charset="0"/>
              </a:rPr>
              <a:t> Лекция  сұрағы </a:t>
            </a:r>
          </a:p>
          <a:p>
            <a:r>
              <a:rPr lang="kk-KZ" sz="2800" b="1" dirty="0" smtClean="0">
                <a:solidFill>
                  <a:schemeClr val="tx1"/>
                </a:solidFill>
                <a:latin typeface="Times New Roman" pitchFamily="18" charset="0"/>
                <a:cs typeface="Times New Roman" pitchFamily="18" charset="0"/>
              </a:rPr>
              <a:t>Кірістер мен шығыстар есебі</a:t>
            </a:r>
            <a:endParaRPr lang="ru-RU" sz="2800" b="1" dirty="0">
              <a:solidFill>
                <a:schemeClr val="tx1"/>
              </a:solidFill>
              <a:latin typeface="Times New Roman" pitchFamily="18" charset="0"/>
              <a:cs typeface="Times New Roman" pitchFamily="18" charset="0"/>
            </a:endParaRPr>
          </a:p>
        </p:txBody>
      </p:sp>
      <p:sp>
        <p:nvSpPr>
          <p:cNvPr id="5" name="Rectangle 1"/>
          <p:cNvSpPr>
            <a:spLocks noGrp="1" noChangeArrowheads="1"/>
          </p:cNvSpPr>
          <p:nvPr>
            <p:ph type="ctr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pitchFamily="34" charset="0"/>
                <a:cs typeface="Arial" pitchFamily="34" charset="0"/>
              </a:rPr>
              <a:t/>
            </a:r>
            <a:br>
              <a:rPr kumimoji="0" lang="ru-RU" sz="1800" b="0" i="0" u="none" strike="noStrike" cap="none" normalizeH="0" baseline="0" dirty="0" smtClean="0">
                <a:ln>
                  <a:noFill/>
                </a:ln>
                <a:solidFill>
                  <a:schemeClr val="tx1"/>
                </a:solidFill>
                <a:effectLst/>
                <a:latin typeface="Arial" pitchFamily="34" charset="0"/>
                <a:cs typeface="Arial" pitchFamily="34" charset="0"/>
              </a:rPr>
            </a:b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3733567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Қарастырылатын сұрақтар</a:t>
            </a:r>
            <a:endParaRPr lang="ru-RU" dirty="0"/>
          </a:p>
        </p:txBody>
      </p:sp>
      <p:sp>
        <p:nvSpPr>
          <p:cNvPr id="3" name="Объект 2"/>
          <p:cNvSpPr>
            <a:spLocks noGrp="1"/>
          </p:cNvSpPr>
          <p:nvPr>
            <p:ph sz="quarter" idx="1"/>
          </p:nvPr>
        </p:nvSpPr>
        <p:spPr/>
        <p:txBody>
          <a:bodyPr/>
          <a:lstStyle/>
          <a:p>
            <a:r>
              <a:rPr lang="kk-KZ" dirty="0" smtClean="0"/>
              <a:t>Кірістер мен шығыстар түсінігі</a:t>
            </a:r>
          </a:p>
          <a:p>
            <a:r>
              <a:rPr lang="kk-KZ" dirty="0" smtClean="0"/>
              <a:t>Кірістерді тану</a:t>
            </a:r>
          </a:p>
          <a:p>
            <a:r>
              <a:rPr lang="kk-KZ" dirty="0" smtClean="0"/>
              <a:t>Кезең шығыстарын есепке алу</a:t>
            </a:r>
          </a:p>
          <a:p>
            <a:endParaRPr lang="ru-RU" dirty="0"/>
          </a:p>
        </p:txBody>
      </p:sp>
    </p:spTree>
    <p:extLst>
      <p:ext uri="{BB962C8B-B14F-4D97-AF65-F5344CB8AC3E}">
        <p14:creationId xmlns:p14="http://schemas.microsoft.com/office/powerpoint/2010/main" val="17904542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Дәріс мақсаты</a:t>
            </a:r>
            <a:endParaRPr lang="ru-RU" dirty="0"/>
          </a:p>
        </p:txBody>
      </p:sp>
      <p:sp>
        <p:nvSpPr>
          <p:cNvPr id="3" name="Объект 2"/>
          <p:cNvSpPr>
            <a:spLocks noGrp="1"/>
          </p:cNvSpPr>
          <p:nvPr>
            <p:ph sz="quarter" idx="1"/>
          </p:nvPr>
        </p:nvSpPr>
        <p:spPr/>
        <p:txBody>
          <a:bodyPr/>
          <a:lstStyle/>
          <a:p>
            <a:r>
              <a:rPr lang="kk-KZ" dirty="0" smtClean="0"/>
              <a:t>Кәсіпорынның кірістері мен шығыстарын ажырата біліп, оларды анықтап, қаржылық нәтижені есептеуді түсініп меңгеру.</a:t>
            </a:r>
            <a:endParaRPr lang="ru-RU" dirty="0"/>
          </a:p>
        </p:txBody>
      </p:sp>
    </p:spTree>
    <p:extLst>
      <p:ext uri="{BB962C8B-B14F-4D97-AF65-F5344CB8AC3E}">
        <p14:creationId xmlns:p14="http://schemas.microsoft.com/office/powerpoint/2010/main" val="37076799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Түсінігі </a:t>
            </a:r>
            <a:endParaRPr lang="ru-RU" dirty="0"/>
          </a:p>
        </p:txBody>
      </p:sp>
      <p:sp>
        <p:nvSpPr>
          <p:cNvPr id="3" name="Объект 2"/>
          <p:cNvSpPr>
            <a:spLocks noGrp="1"/>
          </p:cNvSpPr>
          <p:nvPr>
            <p:ph sz="quarter" idx="1"/>
          </p:nvPr>
        </p:nvSpPr>
        <p:spPr/>
        <p:txBody>
          <a:bodyPr>
            <a:normAutofit/>
          </a:bodyPr>
          <a:lstStyle/>
          <a:p>
            <a:pPr marL="365125" indent="-282575">
              <a:lnSpc>
                <a:spcPct val="80000"/>
              </a:lnSpc>
            </a:pPr>
            <a:r>
              <a:rPr lang="ru-RU" dirty="0" err="1">
                <a:latin typeface="Times New Roman" pitchFamily="18" charset="0"/>
                <a:cs typeface="Times New Roman" pitchFamily="18" charset="0"/>
              </a:rPr>
              <a:t>Кiрiстер</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есептi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кезең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iшiнде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активтердiң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түсiмi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өсiмi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мiндеттемелердiң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азаюы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нысанында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экономикалық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ұлғаюы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капиталға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қатысушы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тұлғалардың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жарнасымен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байланысты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ұлғаюдан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өзгеше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капиталдың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ұлғаюына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әкеп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соғады</a:t>
            </a:r>
            <a:r>
              <a:rPr lang="ru-RU" dirty="0">
                <a:latin typeface="Times New Roman" pitchFamily="18" charset="0"/>
                <a:cs typeface="Times New Roman" pitchFamily="18" charset="0"/>
              </a:rPr>
              <a:t>. </a:t>
            </a:r>
          </a:p>
          <a:p>
            <a:pPr marL="365125" indent="-282575">
              <a:lnSpc>
                <a:spcPct val="80000"/>
              </a:lnSpc>
            </a:pP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Шығыстар</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есептi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кезең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iшiнде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активтердiң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кетуi</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азаюы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мiндеттемелердiң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болуы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нысанында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экономикалық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азаюы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капиталға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қатысушы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тұлғаларға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бөлумен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байланысты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азаюдан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өзгеше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капиталдың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азаюына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әкеп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соғады</a:t>
            </a:r>
            <a:r>
              <a:rPr lang="ru-RU" dirty="0">
                <a:latin typeface="Times New Roman" pitchFamily="18" charset="0"/>
                <a:cs typeface="Times New Roman" pitchFamily="18" charset="0"/>
              </a:rPr>
              <a:t>. </a:t>
            </a:r>
          </a:p>
          <a:p>
            <a:endParaRPr lang="ru-RU" dirty="0"/>
          </a:p>
        </p:txBody>
      </p:sp>
    </p:spTree>
    <p:extLst>
      <p:ext uri="{BB962C8B-B14F-4D97-AF65-F5344CB8AC3E}">
        <p14:creationId xmlns:p14="http://schemas.microsoft.com/office/powerpoint/2010/main" val="19021241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t>Кірістер мен шығыстарды есепте тану</a:t>
            </a:r>
            <a:endParaRPr lang="ru-RU" dirty="0"/>
          </a:p>
        </p:txBody>
      </p:sp>
      <p:graphicFrame>
        <p:nvGraphicFramePr>
          <p:cNvPr id="8" name="Объект 7"/>
          <p:cNvGraphicFramePr>
            <a:graphicFrameLocks noGrp="1"/>
          </p:cNvGraphicFramePr>
          <p:nvPr>
            <p:ph sz="quarter" idx="1"/>
            <p:extLst>
              <p:ext uri="{D42A27DB-BD31-4B8C-83A1-F6EECF244321}">
                <p14:modId xmlns:p14="http://schemas.microsoft.com/office/powerpoint/2010/main" val="2422573446"/>
              </p:ext>
            </p:extLst>
          </p:nvPr>
        </p:nvGraphicFramePr>
        <p:xfrm>
          <a:off x="683569" y="1300621"/>
          <a:ext cx="8147421" cy="5547360"/>
        </p:xfrm>
        <a:graphic>
          <a:graphicData uri="http://schemas.openxmlformats.org/drawingml/2006/table">
            <a:tbl>
              <a:tblPr firstRow="1" bandRow="1">
                <a:tableStyleId>{8799B23B-EC83-4686-B30A-512413B5E67A}</a:tableStyleId>
              </a:tblPr>
              <a:tblGrid>
                <a:gridCol w="748137"/>
                <a:gridCol w="2510832"/>
                <a:gridCol w="1629484"/>
                <a:gridCol w="1629484"/>
                <a:gridCol w="1629484"/>
              </a:tblGrid>
              <a:tr h="292780">
                <a:tc rowSpan="2">
                  <a:txBody>
                    <a:bodyPr/>
                    <a:lstStyle/>
                    <a:p>
                      <a:r>
                        <a:rPr lang="kk-KZ" sz="1400" dirty="0" smtClean="0"/>
                        <a:t>Құжат </a:t>
                      </a:r>
                      <a:r>
                        <a:rPr lang="kk-KZ" sz="1400" baseline="0" dirty="0" smtClean="0"/>
                        <a:t> </a:t>
                      </a:r>
                      <a:endParaRPr lang="ru-RU" sz="1400" dirty="0"/>
                    </a:p>
                  </a:txBody>
                  <a:tcPr/>
                </a:tc>
                <a:tc rowSpan="2">
                  <a:txBody>
                    <a:bodyPr/>
                    <a:lstStyle/>
                    <a:p>
                      <a:r>
                        <a:rPr lang="kk-KZ" sz="1400" dirty="0" smtClean="0"/>
                        <a:t>Мазмұны </a:t>
                      </a:r>
                      <a:endParaRPr lang="ru-RU" sz="1400" dirty="0"/>
                    </a:p>
                  </a:txBody>
                  <a:tcPr/>
                </a:tc>
                <a:tc rowSpan="2">
                  <a:txBody>
                    <a:bodyPr/>
                    <a:lstStyle/>
                    <a:p>
                      <a:r>
                        <a:rPr lang="kk-KZ" sz="1400" dirty="0" smtClean="0"/>
                        <a:t>Сомасы,</a:t>
                      </a:r>
                      <a:r>
                        <a:rPr lang="kk-KZ" sz="1400" baseline="0" dirty="0" smtClean="0"/>
                        <a:t> тг</a:t>
                      </a:r>
                      <a:endParaRPr lang="ru-RU" sz="1400" dirty="0"/>
                    </a:p>
                  </a:txBody>
                  <a:tcPr/>
                </a:tc>
                <a:tc gridSpan="2">
                  <a:txBody>
                    <a:bodyPr/>
                    <a:lstStyle/>
                    <a:p>
                      <a:pPr algn="ctr"/>
                      <a:r>
                        <a:rPr lang="kk-KZ" sz="1400" dirty="0" smtClean="0"/>
                        <a:t>Трансакция</a:t>
                      </a:r>
                      <a:r>
                        <a:rPr lang="kk-KZ" sz="1400" baseline="0" dirty="0" smtClean="0"/>
                        <a:t> </a:t>
                      </a:r>
                      <a:endParaRPr lang="ru-RU" sz="1400" dirty="0"/>
                    </a:p>
                  </a:txBody>
                  <a:tcPr/>
                </a:tc>
                <a:tc hMerge="1">
                  <a:txBody>
                    <a:bodyPr/>
                    <a:lstStyle/>
                    <a:p>
                      <a:endParaRPr lang="ru-RU" dirty="0"/>
                    </a:p>
                  </a:txBody>
                  <a:tcPr/>
                </a:tc>
              </a:tr>
              <a:tr h="292780">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r>
                        <a:rPr lang="kk-KZ" sz="1400" dirty="0" smtClean="0"/>
                        <a:t>Дт </a:t>
                      </a:r>
                      <a:endParaRPr lang="ru-RU" sz="1400" dirty="0"/>
                    </a:p>
                  </a:txBody>
                  <a:tcPr/>
                </a:tc>
                <a:tc>
                  <a:txBody>
                    <a:bodyPr/>
                    <a:lstStyle/>
                    <a:p>
                      <a:r>
                        <a:rPr lang="kk-KZ" sz="1400" dirty="0" smtClean="0"/>
                        <a:t>Кт </a:t>
                      </a:r>
                      <a:endParaRPr lang="ru-RU" sz="1400" dirty="0"/>
                    </a:p>
                  </a:txBody>
                  <a:tcPr/>
                </a:tc>
              </a:tr>
              <a:tr h="556282">
                <a:tc>
                  <a:txBody>
                    <a:bodyPr/>
                    <a:lstStyle/>
                    <a:p>
                      <a:r>
                        <a:rPr lang="kk-KZ" sz="1600" dirty="0" smtClean="0"/>
                        <a:t>Шотфак</a:t>
                      </a:r>
                      <a:endParaRPr lang="ru-RU" sz="1600" dirty="0"/>
                    </a:p>
                  </a:txBody>
                  <a:tcPr/>
                </a:tc>
                <a:tc>
                  <a:txBody>
                    <a:bodyPr/>
                    <a:lstStyle/>
                    <a:p>
                      <a:r>
                        <a:rPr lang="kk-KZ" sz="1600" dirty="0" smtClean="0"/>
                        <a:t>Сатып</a:t>
                      </a:r>
                      <a:r>
                        <a:rPr lang="kk-KZ" sz="1600" baseline="0" dirty="0" smtClean="0"/>
                        <a:t> алушыларға тауар өткізілді</a:t>
                      </a:r>
                      <a:endParaRPr lang="ru-RU" sz="1600" dirty="0"/>
                    </a:p>
                  </a:txBody>
                  <a:tcPr/>
                </a:tc>
                <a:tc>
                  <a:txBody>
                    <a:bodyPr/>
                    <a:lstStyle/>
                    <a:p>
                      <a:r>
                        <a:rPr lang="kk-KZ" sz="1600" dirty="0" smtClean="0"/>
                        <a:t>100000</a:t>
                      </a:r>
                      <a:endParaRPr lang="ru-RU" sz="1600" dirty="0"/>
                    </a:p>
                  </a:txBody>
                  <a:tcPr/>
                </a:tc>
                <a:tc>
                  <a:txBody>
                    <a:bodyPr/>
                    <a:lstStyle/>
                    <a:p>
                      <a:r>
                        <a:rPr lang="kk-KZ" sz="1600" dirty="0" smtClean="0"/>
                        <a:t>1210</a:t>
                      </a:r>
                      <a:endParaRPr lang="ru-RU" sz="1600" dirty="0"/>
                    </a:p>
                  </a:txBody>
                  <a:tcPr/>
                </a:tc>
                <a:tc>
                  <a:txBody>
                    <a:bodyPr/>
                    <a:lstStyle/>
                    <a:p>
                      <a:r>
                        <a:rPr lang="kk-KZ" sz="1600" dirty="0" smtClean="0"/>
                        <a:t>6010</a:t>
                      </a:r>
                      <a:endParaRPr lang="ru-RU" sz="1600" dirty="0"/>
                    </a:p>
                  </a:txBody>
                  <a:tcPr/>
                </a:tc>
              </a:tr>
              <a:tr h="790506">
                <a:tc>
                  <a:txBody>
                    <a:bodyPr/>
                    <a:lstStyle/>
                    <a:p>
                      <a:r>
                        <a:rPr lang="kk-KZ" sz="1600" dirty="0" smtClean="0"/>
                        <a:t>накладной</a:t>
                      </a:r>
                      <a:endParaRPr lang="ru-RU" sz="1600" dirty="0"/>
                    </a:p>
                  </a:txBody>
                  <a:tcPr/>
                </a:tc>
                <a:tc>
                  <a:txBody>
                    <a:bodyPr/>
                    <a:lstStyle/>
                    <a:p>
                      <a:r>
                        <a:rPr lang="kk-KZ" sz="1600" dirty="0" smtClean="0"/>
                        <a:t>Өткізілген тауардың</a:t>
                      </a:r>
                      <a:r>
                        <a:rPr lang="kk-KZ" sz="1600" baseline="0" dirty="0" smtClean="0"/>
                        <a:t> өзіндік құны есептен шығарылды</a:t>
                      </a:r>
                      <a:endParaRPr lang="ru-RU" sz="1600" dirty="0"/>
                    </a:p>
                  </a:txBody>
                  <a:tcPr/>
                </a:tc>
                <a:tc>
                  <a:txBody>
                    <a:bodyPr/>
                    <a:lstStyle/>
                    <a:p>
                      <a:r>
                        <a:rPr lang="kk-KZ" sz="1600" dirty="0" smtClean="0"/>
                        <a:t>70000</a:t>
                      </a:r>
                      <a:endParaRPr lang="ru-RU" sz="1600" dirty="0"/>
                    </a:p>
                  </a:txBody>
                  <a:tcPr/>
                </a:tc>
                <a:tc>
                  <a:txBody>
                    <a:bodyPr/>
                    <a:lstStyle/>
                    <a:p>
                      <a:r>
                        <a:rPr lang="kk-KZ" sz="1600" dirty="0" smtClean="0"/>
                        <a:t>7010</a:t>
                      </a:r>
                      <a:endParaRPr lang="ru-RU" sz="1600" dirty="0"/>
                    </a:p>
                  </a:txBody>
                  <a:tcPr/>
                </a:tc>
                <a:tc>
                  <a:txBody>
                    <a:bodyPr/>
                    <a:lstStyle/>
                    <a:p>
                      <a:r>
                        <a:rPr lang="kk-KZ" sz="1600" dirty="0" smtClean="0"/>
                        <a:t>1330</a:t>
                      </a:r>
                      <a:endParaRPr lang="ru-RU" sz="1600" dirty="0"/>
                    </a:p>
                  </a:txBody>
                  <a:tcPr/>
                </a:tc>
              </a:tr>
              <a:tr h="790506">
                <a:tc>
                  <a:txBody>
                    <a:bodyPr/>
                    <a:lstStyle/>
                    <a:p>
                      <a:r>
                        <a:rPr lang="kk-KZ" sz="1600" dirty="0" smtClean="0"/>
                        <a:t>қосымша</a:t>
                      </a:r>
                      <a:endParaRPr lang="ru-RU" sz="1600" dirty="0"/>
                    </a:p>
                  </a:txBody>
                  <a:tcPr/>
                </a:tc>
                <a:tc>
                  <a:txBody>
                    <a:bodyPr/>
                    <a:lstStyle/>
                    <a:p>
                      <a:r>
                        <a:rPr lang="kk-KZ" sz="1600" dirty="0" smtClean="0"/>
                        <a:t>Кіріс есептен</a:t>
                      </a:r>
                      <a:r>
                        <a:rPr lang="kk-KZ" sz="1600" baseline="0" dirty="0" smtClean="0"/>
                        <a:t> шығарылды (жиынтық кірісті ұлғайтуға)</a:t>
                      </a:r>
                      <a:endParaRPr lang="ru-RU" sz="1600" dirty="0"/>
                    </a:p>
                  </a:txBody>
                  <a:tcPr/>
                </a:tc>
                <a:tc>
                  <a:txBody>
                    <a:bodyPr/>
                    <a:lstStyle/>
                    <a:p>
                      <a:r>
                        <a:rPr lang="kk-KZ" sz="1600" dirty="0" smtClean="0"/>
                        <a:t>100000</a:t>
                      </a:r>
                      <a:endParaRPr lang="ru-RU" sz="1600" dirty="0"/>
                    </a:p>
                  </a:txBody>
                  <a:tcPr/>
                </a:tc>
                <a:tc>
                  <a:txBody>
                    <a:bodyPr/>
                    <a:lstStyle/>
                    <a:p>
                      <a:r>
                        <a:rPr lang="kk-KZ" sz="1600" dirty="0" smtClean="0"/>
                        <a:t>6010</a:t>
                      </a:r>
                      <a:endParaRPr lang="ru-R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600" dirty="0" smtClean="0"/>
                        <a:t>5610</a:t>
                      </a:r>
                      <a:endParaRPr lang="ru-RU" sz="1600" dirty="0" smtClean="0"/>
                    </a:p>
                    <a:p>
                      <a:endParaRPr lang="ru-RU" sz="1600" dirty="0"/>
                    </a:p>
                  </a:txBody>
                  <a:tcPr/>
                </a:tc>
              </a:tr>
              <a:tr h="790506">
                <a:tc>
                  <a:txBody>
                    <a:bodyPr/>
                    <a:lstStyle/>
                    <a:p>
                      <a:r>
                        <a:rPr lang="kk-KZ" sz="1600" dirty="0" smtClean="0"/>
                        <a:t>Қосымша</a:t>
                      </a:r>
                      <a:r>
                        <a:rPr lang="kk-KZ" sz="1600" baseline="0" dirty="0" smtClean="0"/>
                        <a:t> </a:t>
                      </a:r>
                      <a:endParaRPr lang="ru-RU" sz="1600" dirty="0"/>
                    </a:p>
                  </a:txBody>
                  <a:tcPr/>
                </a:tc>
                <a:tc>
                  <a:txBody>
                    <a:bodyPr/>
                    <a:lstStyle/>
                    <a:p>
                      <a:r>
                        <a:rPr lang="kk-KZ" sz="1600" dirty="0" smtClean="0"/>
                        <a:t>Шығыс есептен шығарылды (жиынтық</a:t>
                      </a:r>
                      <a:r>
                        <a:rPr lang="kk-KZ" sz="1600" baseline="0" dirty="0" smtClean="0"/>
                        <a:t> шығысты азайтуға </a:t>
                      </a:r>
                      <a:r>
                        <a:rPr lang="kk-KZ" sz="1600" dirty="0" smtClean="0"/>
                        <a:t>)</a:t>
                      </a:r>
                      <a:endParaRPr lang="ru-RU" sz="1600" dirty="0"/>
                    </a:p>
                  </a:txBody>
                  <a:tcPr/>
                </a:tc>
                <a:tc>
                  <a:txBody>
                    <a:bodyPr/>
                    <a:lstStyle/>
                    <a:p>
                      <a:r>
                        <a:rPr lang="kk-KZ" sz="1600" dirty="0" smtClean="0"/>
                        <a:t>70000</a:t>
                      </a:r>
                      <a:endParaRPr lang="ru-RU" sz="1600" dirty="0"/>
                    </a:p>
                  </a:txBody>
                  <a:tcPr/>
                </a:tc>
                <a:tc>
                  <a:txBody>
                    <a:bodyPr/>
                    <a:lstStyle/>
                    <a:p>
                      <a:r>
                        <a:rPr lang="kk-KZ" sz="1600" dirty="0" smtClean="0"/>
                        <a:t>5610</a:t>
                      </a:r>
                      <a:endParaRPr lang="ru-RU" sz="1600" dirty="0"/>
                    </a:p>
                  </a:txBody>
                  <a:tcPr/>
                </a:tc>
                <a:tc>
                  <a:txBody>
                    <a:bodyPr/>
                    <a:lstStyle/>
                    <a:p>
                      <a:r>
                        <a:rPr lang="kk-KZ" sz="1600" dirty="0" smtClean="0"/>
                        <a:t>7010</a:t>
                      </a:r>
                      <a:endParaRPr lang="ru-RU" sz="1600" dirty="0"/>
                    </a:p>
                  </a:txBody>
                  <a:tcPr/>
                </a:tc>
              </a:tr>
              <a:tr h="790506">
                <a:tc>
                  <a:txBody>
                    <a:bodyPr/>
                    <a:lstStyle/>
                    <a:p>
                      <a:r>
                        <a:rPr lang="kk-KZ" sz="1600" dirty="0" smtClean="0"/>
                        <a:t>қосымша</a:t>
                      </a:r>
                      <a:endParaRPr lang="ru-RU" sz="1600" dirty="0"/>
                    </a:p>
                  </a:txBody>
                  <a:tcPr/>
                </a:tc>
                <a:tc>
                  <a:txBody>
                    <a:bodyPr/>
                    <a:lstStyle/>
                    <a:p>
                      <a:r>
                        <a:rPr lang="kk-KZ" sz="1600" dirty="0" smtClean="0"/>
                        <a:t>Операция б/ша қаржылық нәтиже анықталды (пайда)</a:t>
                      </a:r>
                      <a:endParaRPr lang="ru-RU" sz="1600" dirty="0"/>
                    </a:p>
                  </a:txBody>
                  <a:tcPr/>
                </a:tc>
                <a:tc>
                  <a:txBody>
                    <a:bodyPr/>
                    <a:lstStyle/>
                    <a:p>
                      <a:r>
                        <a:rPr lang="kk-KZ" sz="1600" dirty="0" smtClean="0"/>
                        <a:t>30000</a:t>
                      </a:r>
                      <a:endParaRPr lang="ru-RU" sz="1600" dirty="0"/>
                    </a:p>
                  </a:txBody>
                  <a:tcPr/>
                </a:tc>
                <a:tc>
                  <a:txBody>
                    <a:bodyPr/>
                    <a:lstStyle/>
                    <a:p>
                      <a:r>
                        <a:rPr lang="kk-KZ" sz="1600" dirty="0" smtClean="0"/>
                        <a:t>5610</a:t>
                      </a:r>
                      <a:endParaRPr lang="ru-RU" sz="1600" dirty="0"/>
                    </a:p>
                  </a:txBody>
                  <a:tcPr/>
                </a:tc>
                <a:tc>
                  <a:txBody>
                    <a:bodyPr/>
                    <a:lstStyle/>
                    <a:p>
                      <a:r>
                        <a:rPr lang="kk-KZ" sz="1600" dirty="0" smtClean="0"/>
                        <a:t>5510</a:t>
                      </a:r>
                      <a:endParaRPr lang="ru-RU" sz="1600" dirty="0"/>
                    </a:p>
                  </a:txBody>
                  <a:tcPr/>
                </a:tc>
              </a:tr>
              <a:tr h="1024729">
                <a:tc>
                  <a:txBody>
                    <a:bodyPr/>
                    <a:lstStyle/>
                    <a:p>
                      <a:r>
                        <a:rPr lang="kk-KZ" sz="1600" dirty="0" smtClean="0"/>
                        <a:t>қосымша</a:t>
                      </a:r>
                      <a:endParaRPr lang="ru-R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600" dirty="0" smtClean="0"/>
                        <a:t>Операция б/ша қаржылық нәтиже анықталды (залал)</a:t>
                      </a:r>
                      <a:endParaRPr lang="ru-RU" sz="1600" dirty="0" smtClean="0"/>
                    </a:p>
                    <a:p>
                      <a:endParaRPr lang="ru-RU" sz="1600" dirty="0"/>
                    </a:p>
                  </a:txBody>
                  <a:tcPr/>
                </a:tc>
                <a:tc>
                  <a:txBody>
                    <a:bodyPr/>
                    <a:lstStyle/>
                    <a:p>
                      <a:r>
                        <a:rPr lang="kk-KZ" sz="1600" dirty="0" smtClean="0"/>
                        <a:t>(10000)</a:t>
                      </a:r>
                      <a:endParaRPr lang="ru-RU" sz="1600" dirty="0"/>
                    </a:p>
                  </a:txBody>
                  <a:tcPr/>
                </a:tc>
                <a:tc>
                  <a:txBody>
                    <a:bodyPr/>
                    <a:lstStyle/>
                    <a:p>
                      <a:r>
                        <a:rPr lang="kk-KZ" sz="1600" dirty="0" smtClean="0"/>
                        <a:t>5510</a:t>
                      </a:r>
                      <a:endParaRPr lang="ru-RU" sz="1600" dirty="0"/>
                    </a:p>
                  </a:txBody>
                  <a:tcPr/>
                </a:tc>
                <a:tc>
                  <a:txBody>
                    <a:bodyPr/>
                    <a:lstStyle/>
                    <a:p>
                      <a:r>
                        <a:rPr lang="kk-KZ" sz="1600" dirty="0" smtClean="0"/>
                        <a:t>5610</a:t>
                      </a:r>
                      <a:endParaRPr lang="ru-RU" sz="1600" dirty="0"/>
                    </a:p>
                  </a:txBody>
                  <a:tcPr/>
                </a:tc>
              </a:tr>
            </a:tbl>
          </a:graphicData>
        </a:graphic>
      </p:graphicFrame>
    </p:spTree>
    <p:extLst>
      <p:ext uri="{BB962C8B-B14F-4D97-AF65-F5344CB8AC3E}">
        <p14:creationId xmlns:p14="http://schemas.microsoft.com/office/powerpoint/2010/main" val="36192375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kk-KZ" dirty="0" smtClean="0"/>
              <a:t>Кезең шығындары есебі </a:t>
            </a:r>
            <a:endParaRPr lang="ru-RU" dirty="0"/>
          </a:p>
        </p:txBody>
      </p:sp>
    </p:spTree>
    <p:extLst>
      <p:ext uri="{BB962C8B-B14F-4D97-AF65-F5344CB8AC3E}">
        <p14:creationId xmlns:p14="http://schemas.microsoft.com/office/powerpoint/2010/main" val="36434768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7210 “Жалпы және әкімшілік шығындар” есебі</a:t>
            </a:r>
            <a:endParaRPr lang="ru-RU" dirty="0"/>
          </a:p>
        </p:txBody>
      </p:sp>
      <p:sp>
        <p:nvSpPr>
          <p:cNvPr id="3" name="Содержимое 2"/>
          <p:cNvSpPr>
            <a:spLocks noGrp="1"/>
          </p:cNvSpPr>
          <p:nvPr>
            <p:ph sz="quarter" idx="1"/>
          </p:nvPr>
        </p:nvSpPr>
        <p:spPr/>
        <p:txBody>
          <a:bodyPr/>
          <a:lstStyle/>
          <a:p>
            <a:r>
              <a:rPr lang="kk-KZ" dirty="0" smtClean="0"/>
              <a:t>Жалпы және әкімшілік шығындарға – ұйымды басқарумен және қызмет көрсетумен байланысты шығындар жатады.  </a:t>
            </a:r>
            <a:endParaRPr lang="ru-RU" dirty="0"/>
          </a:p>
        </p:txBody>
      </p:sp>
    </p:spTree>
    <p:extLst>
      <p:ext uri="{BB962C8B-B14F-4D97-AF65-F5344CB8AC3E}">
        <p14:creationId xmlns:p14="http://schemas.microsoft.com/office/powerpoint/2010/main" val="4217477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3200" dirty="0" smtClean="0"/>
              <a:t>7210 шотының аналитикалық есебі келесі шығын топтары бойынша жүргізіледі:</a:t>
            </a:r>
            <a:endParaRPr lang="ru-RU" sz="3200" dirty="0"/>
          </a:p>
        </p:txBody>
      </p:sp>
      <p:sp>
        <p:nvSpPr>
          <p:cNvPr id="3" name="Содержимое 2"/>
          <p:cNvSpPr>
            <a:spLocks noGrp="1"/>
          </p:cNvSpPr>
          <p:nvPr>
            <p:ph sz="quarter" idx="1"/>
          </p:nvPr>
        </p:nvSpPr>
        <p:spPr>
          <a:xfrm>
            <a:off x="428596" y="1357298"/>
            <a:ext cx="8229600" cy="5286412"/>
          </a:xfrm>
        </p:spPr>
        <p:txBody>
          <a:bodyPr>
            <a:normAutofit fontScale="77500" lnSpcReduction="20000"/>
          </a:bodyPr>
          <a:lstStyle/>
          <a:p>
            <a:r>
              <a:rPr lang="ru-RU" dirty="0" err="1" smtClean="0"/>
              <a:t>Әкімшілік персоналдардың еңбек ақысы;</a:t>
            </a:r>
            <a:endParaRPr lang="ru-RU" dirty="0" smtClean="0"/>
          </a:p>
          <a:p>
            <a:r>
              <a:rPr lang="ru-RU" dirty="0" err="1" smtClean="0"/>
              <a:t>Қызмет көрсетуші </a:t>
            </a:r>
            <a:r>
              <a:rPr lang="ru-RU" dirty="0" smtClean="0"/>
              <a:t>тех </a:t>
            </a:r>
            <a:r>
              <a:rPr lang="ru-RU" dirty="0" err="1" smtClean="0"/>
              <a:t>персоналдың еңбек ақысы</a:t>
            </a:r>
            <a:r>
              <a:rPr lang="ru-RU" dirty="0" smtClean="0"/>
              <a:t>;</a:t>
            </a:r>
          </a:p>
          <a:p>
            <a:r>
              <a:rPr lang="kk-KZ" dirty="0" smtClean="0"/>
              <a:t>Еңбек ақыдан аударымдар шығындары;</a:t>
            </a:r>
            <a:endParaRPr lang="ru-RU" dirty="0" smtClean="0"/>
          </a:p>
          <a:p>
            <a:r>
              <a:rPr lang="ru-RU" dirty="0" err="1" smtClean="0"/>
              <a:t>Әкімшілік басқару аппаратын</a:t>
            </a:r>
            <a:r>
              <a:rPr lang="ru-RU" dirty="0" smtClean="0"/>
              <a:t>, </a:t>
            </a:r>
            <a:r>
              <a:rPr lang="ru-RU" dirty="0" err="1" smtClean="0"/>
              <a:t>қызмет көрсетуші бөлімелерді ұстау шығындары; оларды</a:t>
            </a:r>
            <a:r>
              <a:rPr lang="ru-RU" dirty="0" smtClean="0"/>
              <a:t> </a:t>
            </a:r>
            <a:r>
              <a:rPr lang="ru-RU" dirty="0" err="1" smtClean="0"/>
              <a:t>материалдық-техникалық және көліктік қызмет көрсету шығындары;</a:t>
            </a:r>
            <a:endParaRPr lang="ru-RU" dirty="0" smtClean="0"/>
          </a:p>
          <a:p>
            <a:r>
              <a:rPr lang="ru-RU" dirty="0" err="1" smtClean="0"/>
              <a:t>Басқару техникалық құралдарын ұстау және қызмет көрсету шығындары;</a:t>
            </a:r>
            <a:endParaRPr lang="ru-RU" dirty="0" smtClean="0"/>
          </a:p>
          <a:p>
            <a:r>
              <a:rPr lang="ru-RU" dirty="0" err="1" smtClean="0"/>
              <a:t>Байланыс</a:t>
            </a:r>
            <a:r>
              <a:rPr lang="ru-RU" dirty="0" smtClean="0"/>
              <a:t>, почта, телеграф, </a:t>
            </a:r>
            <a:r>
              <a:rPr lang="ru-RU" dirty="0" err="1" smtClean="0"/>
              <a:t>ғаламтор және </a:t>
            </a:r>
            <a:r>
              <a:rPr lang="ru-RU" dirty="0" smtClean="0"/>
              <a:t>т.б  </a:t>
            </a:r>
            <a:r>
              <a:rPr lang="ru-RU" dirty="0" err="1" smtClean="0"/>
              <a:t>шығындар</a:t>
            </a:r>
            <a:r>
              <a:rPr lang="ru-RU" dirty="0" smtClean="0"/>
              <a:t>; </a:t>
            </a:r>
          </a:p>
          <a:p>
            <a:r>
              <a:rPr lang="ru-RU" dirty="0" err="1" smtClean="0"/>
              <a:t>Негізгі</a:t>
            </a:r>
            <a:r>
              <a:rPr lang="ru-RU" dirty="0" smtClean="0"/>
              <a:t> </a:t>
            </a:r>
            <a:r>
              <a:rPr lang="ru-RU" dirty="0" err="1" smtClean="0"/>
              <a:t>және  </a:t>
            </a:r>
            <a:r>
              <a:rPr lang="ru-RU" dirty="0" smtClean="0"/>
              <a:t>МЕА </a:t>
            </a:r>
            <a:r>
              <a:rPr lang="ru-RU" dirty="0" err="1" smtClean="0"/>
              <a:t>тозуы</a:t>
            </a:r>
            <a:r>
              <a:rPr lang="ru-RU" dirty="0" smtClean="0"/>
              <a:t> </a:t>
            </a:r>
            <a:r>
              <a:rPr lang="ru-RU" dirty="0" err="1" smtClean="0"/>
              <a:t>шығындары</a:t>
            </a:r>
            <a:r>
              <a:rPr lang="ru-RU" dirty="0" smtClean="0"/>
              <a:t>; </a:t>
            </a:r>
          </a:p>
          <a:p>
            <a:r>
              <a:rPr lang="ru-RU" dirty="0" err="1" smtClean="0"/>
              <a:t>Жөндеу шығындары;</a:t>
            </a:r>
            <a:endParaRPr lang="ru-RU" dirty="0" smtClean="0"/>
          </a:p>
          <a:p>
            <a:r>
              <a:rPr lang="kk-KZ" dirty="0" smtClean="0"/>
              <a:t>Салықтар  және айып-пұлдар мен өсімпұлдар шығындары;</a:t>
            </a:r>
          </a:p>
          <a:p>
            <a:r>
              <a:rPr lang="kk-KZ" dirty="0" smtClean="0"/>
              <a:t>Нормадан ауытқу шығындары; </a:t>
            </a:r>
          </a:p>
          <a:p>
            <a:r>
              <a:rPr lang="kk-KZ" dirty="0" smtClean="0"/>
              <a:t>Түгендеу нәтижесі бойынша шығындар </a:t>
            </a:r>
          </a:p>
          <a:p>
            <a:r>
              <a:rPr lang="kk-KZ" dirty="0" smtClean="0"/>
              <a:t>Өкілдік шығындар;</a:t>
            </a:r>
          </a:p>
          <a:p>
            <a:r>
              <a:rPr lang="kk-KZ" dirty="0" smtClean="0"/>
              <a:t>Басқалары. </a:t>
            </a:r>
            <a:endParaRPr lang="ru-RU" dirty="0" smtClean="0"/>
          </a:p>
          <a:p>
            <a:endParaRPr lang="ru-RU" dirty="0"/>
          </a:p>
        </p:txBody>
      </p:sp>
    </p:spTree>
    <p:extLst>
      <p:ext uri="{BB962C8B-B14F-4D97-AF65-F5344CB8AC3E}">
        <p14:creationId xmlns:p14="http://schemas.microsoft.com/office/powerpoint/2010/main" val="29473075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7110 “Өнімді өткізумен байланысты шығындар”есебі</a:t>
            </a:r>
            <a:endParaRPr lang="ru-RU" dirty="0"/>
          </a:p>
        </p:txBody>
      </p:sp>
      <p:sp>
        <p:nvSpPr>
          <p:cNvPr id="3" name="Содержимое 2"/>
          <p:cNvSpPr>
            <a:spLocks noGrp="1"/>
          </p:cNvSpPr>
          <p:nvPr>
            <p:ph sz="quarter" idx="1"/>
          </p:nvPr>
        </p:nvSpPr>
        <p:spPr/>
        <p:txBody>
          <a:bodyPr>
            <a:normAutofit/>
          </a:bodyPr>
          <a:lstStyle/>
          <a:p>
            <a:r>
              <a:rPr lang="kk-KZ" dirty="0" smtClean="0"/>
              <a:t>Өнімді өткізумен айналысатын персоналадар еңбек ақысы;</a:t>
            </a:r>
          </a:p>
          <a:p>
            <a:r>
              <a:rPr lang="kk-KZ" dirty="0" smtClean="0"/>
              <a:t>Өткізумен байланысты НҚ мен МЕА тозуы, жөндеу шығындары;</a:t>
            </a:r>
          </a:p>
          <a:p>
            <a:r>
              <a:rPr lang="kk-KZ" dirty="0" smtClean="0"/>
              <a:t>Сақтандыру, жалгерлік шығындары;</a:t>
            </a:r>
          </a:p>
          <a:p>
            <a:r>
              <a:rPr lang="kk-KZ" dirty="0" smtClean="0"/>
              <a:t>Жарнаманың барлық түрі бойынша шығындар;</a:t>
            </a:r>
          </a:p>
          <a:p>
            <a:r>
              <a:rPr lang="kk-KZ" dirty="0" smtClean="0"/>
              <a:t>Тасымалдау шығындары;</a:t>
            </a:r>
          </a:p>
          <a:p>
            <a:r>
              <a:rPr lang="kk-KZ" dirty="0" smtClean="0"/>
              <a:t>Маркетингтік шығындар түрлері;</a:t>
            </a:r>
          </a:p>
          <a:p>
            <a:r>
              <a:rPr lang="kk-KZ" dirty="0" smtClean="0"/>
              <a:t>Басқалары.</a:t>
            </a:r>
          </a:p>
          <a:p>
            <a:endParaRPr lang="ru-RU" dirty="0"/>
          </a:p>
        </p:txBody>
      </p:sp>
    </p:spTree>
    <p:extLst>
      <p:ext uri="{BB962C8B-B14F-4D97-AF65-F5344CB8AC3E}">
        <p14:creationId xmlns:p14="http://schemas.microsoft.com/office/powerpoint/2010/main" val="30272480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t>7310 “Пайыздар бойынша шығындар”</a:t>
            </a:r>
            <a:endParaRPr lang="ru-RU" dirty="0"/>
          </a:p>
        </p:txBody>
      </p:sp>
      <p:sp>
        <p:nvSpPr>
          <p:cNvPr id="3" name="Содержимое 2"/>
          <p:cNvSpPr>
            <a:spLocks noGrp="1"/>
          </p:cNvSpPr>
          <p:nvPr>
            <p:ph sz="quarter" idx="1"/>
          </p:nvPr>
        </p:nvSpPr>
        <p:spPr/>
        <p:txBody>
          <a:bodyPr/>
          <a:lstStyle/>
          <a:p>
            <a:r>
              <a:rPr lang="kk-KZ" dirty="0" smtClean="0"/>
              <a:t>Несие алумен байланысты шығындар;</a:t>
            </a:r>
          </a:p>
          <a:p>
            <a:r>
              <a:rPr lang="kk-KZ" dirty="0" smtClean="0"/>
              <a:t>Лизингке алумен байланысты шығындар;</a:t>
            </a:r>
          </a:p>
          <a:p>
            <a:r>
              <a:rPr lang="kk-KZ" dirty="0" smtClean="0"/>
              <a:t>Басқада ссудалар алумен байланысты шығындар;</a:t>
            </a:r>
          </a:p>
          <a:p>
            <a:r>
              <a:rPr lang="kk-KZ" dirty="0" smtClean="0"/>
              <a:t>Сақтандыру шығындары;</a:t>
            </a:r>
          </a:p>
          <a:p>
            <a:r>
              <a:rPr lang="kk-KZ" dirty="0" smtClean="0"/>
              <a:t>Басқалары. </a:t>
            </a:r>
            <a:endParaRPr lang="ru-RU" dirty="0"/>
          </a:p>
        </p:txBody>
      </p:sp>
    </p:spTree>
    <p:extLst>
      <p:ext uri="{BB962C8B-B14F-4D97-AF65-F5344CB8AC3E}">
        <p14:creationId xmlns:p14="http://schemas.microsoft.com/office/powerpoint/2010/main" val="25312819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ru-RU" b="1" dirty="0" smtClean="0">
                <a:solidFill>
                  <a:srgbClr val="FF0000"/>
                </a:solidFill>
              </a:rPr>
              <a:t>Лекция 6</a:t>
            </a:r>
            <a:r>
              <a:rPr lang="ru-RU" dirty="0" smtClean="0"/>
              <a:t/>
            </a:r>
            <a:br>
              <a:rPr lang="ru-RU" dirty="0" smtClean="0"/>
            </a:br>
            <a:r>
              <a:rPr lang="kk-KZ" dirty="0" smtClean="0"/>
              <a:t>Салық салу негіздері</a:t>
            </a:r>
            <a:endParaRPr lang="ru-RU" dirty="0"/>
          </a:p>
        </p:txBody>
      </p:sp>
    </p:spTree>
    <p:extLst>
      <p:ext uri="{BB962C8B-B14F-4D97-AF65-F5344CB8AC3E}">
        <p14:creationId xmlns:p14="http://schemas.microsoft.com/office/powerpoint/2010/main" val="3122381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kk-KZ"/>
              <a:t>Салық есебі түрлері</a:t>
            </a:r>
            <a:endParaRPr lang="ru-RU"/>
          </a:p>
        </p:txBody>
      </p:sp>
      <p:sp>
        <p:nvSpPr>
          <p:cNvPr id="7171" name="Rectangle 3"/>
          <p:cNvSpPr>
            <a:spLocks noGrp="1" noChangeArrowheads="1"/>
          </p:cNvSpPr>
          <p:nvPr>
            <p:ph sz="quarter" idx="1"/>
          </p:nvPr>
        </p:nvSpPr>
        <p:spPr/>
        <p:txBody>
          <a:bodyPr/>
          <a:lstStyle/>
          <a:p>
            <a:r>
              <a:rPr lang="kk-KZ"/>
              <a:t>Бухгалтерлік салық есебі</a:t>
            </a:r>
          </a:p>
          <a:p>
            <a:r>
              <a:rPr lang="kk-KZ"/>
              <a:t>Аралас салық есебі</a:t>
            </a:r>
          </a:p>
          <a:p>
            <a:r>
              <a:rPr lang="kk-KZ"/>
              <a:t>Абсолюттік салық есебі</a:t>
            </a:r>
            <a:endParaRPr lang="ru-RU"/>
          </a:p>
        </p:txBody>
      </p:sp>
    </p:spTree>
    <p:extLst>
      <p:ext uri="{BB962C8B-B14F-4D97-AF65-F5344CB8AC3E}">
        <p14:creationId xmlns:p14="http://schemas.microsoft.com/office/powerpoint/2010/main" val="22902408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ox(in)">
                                      <p:cBhvr>
                                        <p:cTn id="7" dur="50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wheel(4)">
                                      <p:cBhvr>
                                        <p:cTn id="12" dur="2000"/>
                                        <p:tgtEl>
                                          <p:spTgt spid="71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wheel(4)">
                                      <p:cBhvr>
                                        <p:cTn id="17" dur="2000"/>
                                        <p:tgtEl>
                                          <p:spTgt spid="717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wheel(4)">
                                      <p:cBhvr>
                                        <p:cTn id="22"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kk-KZ" sz="3400"/>
              <a:t>Салық есебі</a:t>
            </a:r>
            <a:br>
              <a:rPr lang="kk-KZ" sz="3400"/>
            </a:br>
            <a:endParaRPr lang="ru-RU" sz="3400"/>
          </a:p>
        </p:txBody>
      </p:sp>
      <p:sp>
        <p:nvSpPr>
          <p:cNvPr id="8195" name="Rectangle 3"/>
          <p:cNvSpPr>
            <a:spLocks noGrp="1" noChangeArrowheads="1"/>
          </p:cNvSpPr>
          <p:nvPr>
            <p:ph sz="quarter" idx="1"/>
          </p:nvPr>
        </p:nvSpPr>
        <p:spPr/>
        <p:txBody>
          <a:bodyPr/>
          <a:lstStyle/>
          <a:p>
            <a:r>
              <a:rPr lang="kk-KZ"/>
              <a:t>Салық кодексімен қарастырылған топтастырылған тәртіпке сәйкес алғашқы құжаттар негізінде салық бойынша салық базасын анықтау үшін мәліметтерді қортындылау жүйесі</a:t>
            </a:r>
            <a:endParaRPr lang="ru-RU"/>
          </a:p>
        </p:txBody>
      </p:sp>
    </p:spTree>
    <p:extLst>
      <p:ext uri="{BB962C8B-B14F-4D97-AF65-F5344CB8AC3E}">
        <p14:creationId xmlns:p14="http://schemas.microsoft.com/office/powerpoint/2010/main" val="1109342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heel(4)">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diamond(in)">
                                      <p:cBhvr>
                                        <p:cTn id="12" dur="2000"/>
                                        <p:tgtEl>
                                          <p:spTgt spid="8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kk-KZ" sz="4000"/>
              <a:t>Салық есебінің мәліметтері көрсетеді</a:t>
            </a:r>
            <a:endParaRPr lang="ru-RU" sz="4000"/>
          </a:p>
        </p:txBody>
      </p:sp>
      <p:sp>
        <p:nvSpPr>
          <p:cNvPr id="9219" name="Rectangle 3"/>
          <p:cNvSpPr>
            <a:spLocks noGrp="1" noChangeArrowheads="1"/>
          </p:cNvSpPr>
          <p:nvPr>
            <p:ph sz="quarter" idx="1"/>
          </p:nvPr>
        </p:nvSpPr>
        <p:spPr/>
        <p:txBody>
          <a:bodyPr/>
          <a:lstStyle/>
          <a:p>
            <a:pPr>
              <a:lnSpc>
                <a:spcPct val="90000"/>
              </a:lnSpc>
            </a:pPr>
            <a:r>
              <a:rPr lang="kk-KZ" sz="2400"/>
              <a:t>Табыс пен шығындардың сомасының қалыптасу тәртібі</a:t>
            </a:r>
          </a:p>
          <a:p>
            <a:pPr>
              <a:lnSpc>
                <a:spcPct val="90000"/>
              </a:lnSpc>
            </a:pPr>
            <a:r>
              <a:rPr lang="kk-KZ" sz="2400"/>
              <a:t>Ағымдағы салық кезеңіндегі салық салу мақсаты үшін есептелетін шығындар ұлесін анықтау тәртібін</a:t>
            </a:r>
          </a:p>
          <a:p>
            <a:pPr>
              <a:lnSpc>
                <a:spcPct val="90000"/>
              </a:lnSpc>
            </a:pPr>
            <a:r>
              <a:rPr lang="kk-KZ" sz="2400"/>
              <a:t>Келесі салық кезеңіндегі шығындарға жатқызылуға тиісті шығындардың қалдық сомасын</a:t>
            </a:r>
          </a:p>
          <a:p>
            <a:pPr>
              <a:lnSpc>
                <a:spcPct val="90000"/>
              </a:lnSpc>
            </a:pPr>
            <a:r>
              <a:rPr lang="kk-KZ" sz="2400"/>
              <a:t>Құрылатын резервтердің сомасының қалыптасу тәртібі</a:t>
            </a:r>
          </a:p>
          <a:p>
            <a:pPr>
              <a:lnSpc>
                <a:spcPct val="90000"/>
              </a:lnSpc>
            </a:pPr>
            <a:r>
              <a:rPr lang="kk-KZ" sz="2400"/>
              <a:t>корпоративтік табыс салығы бойынша бюджетпен есеп айырысудағы қарыз сомасын</a:t>
            </a:r>
            <a:endParaRPr lang="ru-RU" sz="2400"/>
          </a:p>
        </p:txBody>
      </p:sp>
    </p:spTree>
    <p:extLst>
      <p:ext uri="{BB962C8B-B14F-4D97-AF65-F5344CB8AC3E}">
        <p14:creationId xmlns:p14="http://schemas.microsoft.com/office/powerpoint/2010/main" val="29911873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to="" calcmode="lin" valueType="num">
                                      <p:cBhvr>
                                        <p:cTn id="7" dur="1" fill="hold"/>
                                        <p:tgtEl>
                                          <p:spTgt spid="9218"/>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dissolve">
                                      <p:cBhvr>
                                        <p:cTn id="12" dur="500"/>
                                        <p:tgtEl>
                                          <p:spTgt spid="92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Effect transition="in" filter="dissolve">
                                      <p:cBhvr>
                                        <p:cTn id="17" dur="500"/>
                                        <p:tgtEl>
                                          <p:spTgt spid="92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219">
                                            <p:txEl>
                                              <p:pRg st="2" end="2"/>
                                            </p:txEl>
                                          </p:spTgt>
                                        </p:tgtEl>
                                        <p:attrNameLst>
                                          <p:attrName>style.visibility</p:attrName>
                                        </p:attrNameLst>
                                      </p:cBhvr>
                                      <p:to>
                                        <p:strVal val="visible"/>
                                      </p:to>
                                    </p:set>
                                    <p:animEffect transition="in" filter="dissolve">
                                      <p:cBhvr>
                                        <p:cTn id="22" dur="500"/>
                                        <p:tgtEl>
                                          <p:spTgt spid="92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219">
                                            <p:txEl>
                                              <p:pRg st="3" end="3"/>
                                            </p:txEl>
                                          </p:spTgt>
                                        </p:tgtEl>
                                        <p:attrNameLst>
                                          <p:attrName>style.visibility</p:attrName>
                                        </p:attrNameLst>
                                      </p:cBhvr>
                                      <p:to>
                                        <p:strVal val="visible"/>
                                      </p:to>
                                    </p:set>
                                    <p:animEffect transition="in" filter="dissolve">
                                      <p:cBhvr>
                                        <p:cTn id="27" dur="500"/>
                                        <p:tgtEl>
                                          <p:spTgt spid="921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219">
                                            <p:txEl>
                                              <p:pRg st="4" end="4"/>
                                            </p:txEl>
                                          </p:spTgt>
                                        </p:tgtEl>
                                        <p:attrNameLst>
                                          <p:attrName>style.visibility</p:attrName>
                                        </p:attrNameLst>
                                      </p:cBhvr>
                                      <p:to>
                                        <p:strVal val="visible"/>
                                      </p:to>
                                    </p:set>
                                    <p:animEffect transition="in" filter="dissolve">
                                      <p:cBhvr>
                                        <p:cTn id="32"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kk-KZ"/>
              <a:t>Салық есебінің әдістері</a:t>
            </a:r>
            <a:endParaRPr lang="ru-RU"/>
          </a:p>
        </p:txBody>
      </p:sp>
      <p:sp>
        <p:nvSpPr>
          <p:cNvPr id="10243" name="Rectangle 3"/>
          <p:cNvSpPr>
            <a:spLocks noGrp="1" noChangeArrowheads="1"/>
          </p:cNvSpPr>
          <p:nvPr>
            <p:ph sz="quarter" idx="1"/>
          </p:nvPr>
        </p:nvSpPr>
        <p:spPr/>
        <p:txBody>
          <a:bodyPr/>
          <a:lstStyle/>
          <a:p>
            <a:pPr>
              <a:lnSpc>
                <a:spcPct val="80000"/>
              </a:lnSpc>
            </a:pPr>
            <a:r>
              <a:rPr lang="kk-KZ" sz="2000"/>
              <a:t>Бухгалтерлік есептің мәліметтеріне сәйкес негізделген және тек салық салу мақсатында пайдаланылатын арнаулы есептік-салықтық көрсеткіштерді  және түсініктерді енгізу</a:t>
            </a:r>
          </a:p>
          <a:p>
            <a:pPr>
              <a:lnSpc>
                <a:spcPct val="80000"/>
              </a:lnSpc>
            </a:pPr>
            <a:r>
              <a:rPr lang="kk-KZ" sz="2000"/>
              <a:t>Бухгалтерлік есептік-қаржылық арнаулы ереже мен әдістерден ерекшілігі бар есептік-салық көрстекіштерінің қалыптасуының арнайы ережесін белгілеу</a:t>
            </a:r>
          </a:p>
          <a:p>
            <a:pPr>
              <a:lnSpc>
                <a:spcPct val="80000"/>
              </a:lnSpc>
            </a:pPr>
            <a:r>
              <a:rPr lang="kk-KZ" sz="2000"/>
              <a:t>Салық салымы базасы есебін қалыптастыру әдісі</a:t>
            </a:r>
          </a:p>
          <a:p>
            <a:pPr>
              <a:lnSpc>
                <a:spcPct val="80000"/>
              </a:lnSpc>
            </a:pPr>
            <a:r>
              <a:rPr lang="kk-KZ" sz="2000"/>
              <a:t>Салық салу мақсаты үшін кейбір жалпы қабылданған ережелер мен түсініктерді ашып түсіндіру</a:t>
            </a:r>
          </a:p>
          <a:p>
            <a:pPr>
              <a:lnSpc>
                <a:spcPct val="80000"/>
              </a:lnSpc>
            </a:pPr>
            <a:r>
              <a:rPr lang="kk-KZ" sz="2000"/>
              <a:t>Салық дисконтын белгілеу (салық салу мақсатындағы “жалған” табыс)</a:t>
            </a:r>
          </a:p>
          <a:p>
            <a:pPr>
              <a:lnSpc>
                <a:spcPct val="80000"/>
              </a:lnSpc>
            </a:pPr>
            <a:r>
              <a:rPr lang="kk-KZ" sz="2000"/>
              <a:t>Салық кезеңіндегі әрбір салық түрін анықтау</a:t>
            </a:r>
          </a:p>
          <a:p>
            <a:pPr>
              <a:lnSpc>
                <a:spcPct val="80000"/>
              </a:lnSpc>
            </a:pPr>
            <a:r>
              <a:rPr lang="kk-KZ" sz="2000"/>
              <a:t>Арнайы салық тіркелімін  және басқада салық құжаттарын белгілеу</a:t>
            </a:r>
            <a:endParaRPr lang="ru-RU" sz="2000"/>
          </a:p>
        </p:txBody>
      </p:sp>
    </p:spTree>
    <p:extLst>
      <p:ext uri="{BB962C8B-B14F-4D97-AF65-F5344CB8AC3E}">
        <p14:creationId xmlns:p14="http://schemas.microsoft.com/office/powerpoint/2010/main" val="21923604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edge">
                                      <p:cBhvr>
                                        <p:cTn id="7" dur="20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barn(inHorizontal)">
                                      <p:cBhvr>
                                        <p:cTn id="12" dur="500"/>
                                        <p:tgtEl>
                                          <p:spTgt spid="10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10243">
                                            <p:txEl>
                                              <p:pRg st="1" end="1"/>
                                            </p:txEl>
                                          </p:spTgt>
                                        </p:tgtEl>
                                        <p:attrNameLst>
                                          <p:attrName>style.visibility</p:attrName>
                                        </p:attrNameLst>
                                      </p:cBhvr>
                                      <p:to>
                                        <p:strVal val="visible"/>
                                      </p:to>
                                    </p:set>
                                    <p:animEffect transition="in" filter="barn(inHorizontal)">
                                      <p:cBhvr>
                                        <p:cTn id="17" dur="500"/>
                                        <p:tgtEl>
                                          <p:spTgt spid="10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10243">
                                            <p:txEl>
                                              <p:pRg st="2" end="2"/>
                                            </p:txEl>
                                          </p:spTgt>
                                        </p:tgtEl>
                                        <p:attrNameLst>
                                          <p:attrName>style.visibility</p:attrName>
                                        </p:attrNameLst>
                                      </p:cBhvr>
                                      <p:to>
                                        <p:strVal val="visible"/>
                                      </p:to>
                                    </p:set>
                                    <p:animEffect transition="in" filter="barn(inHorizontal)">
                                      <p:cBhvr>
                                        <p:cTn id="22" dur="500"/>
                                        <p:tgtEl>
                                          <p:spTgt spid="10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10243">
                                            <p:txEl>
                                              <p:pRg st="3" end="3"/>
                                            </p:txEl>
                                          </p:spTgt>
                                        </p:tgtEl>
                                        <p:attrNameLst>
                                          <p:attrName>style.visibility</p:attrName>
                                        </p:attrNameLst>
                                      </p:cBhvr>
                                      <p:to>
                                        <p:strVal val="visible"/>
                                      </p:to>
                                    </p:set>
                                    <p:animEffect transition="in" filter="barn(inHorizontal)">
                                      <p:cBhvr>
                                        <p:cTn id="27" dur="500"/>
                                        <p:tgtEl>
                                          <p:spTgt spid="102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10243">
                                            <p:txEl>
                                              <p:pRg st="4" end="4"/>
                                            </p:txEl>
                                          </p:spTgt>
                                        </p:tgtEl>
                                        <p:attrNameLst>
                                          <p:attrName>style.visibility</p:attrName>
                                        </p:attrNameLst>
                                      </p:cBhvr>
                                      <p:to>
                                        <p:strVal val="visible"/>
                                      </p:to>
                                    </p:set>
                                    <p:animEffect transition="in" filter="barn(inHorizontal)">
                                      <p:cBhvr>
                                        <p:cTn id="32" dur="500"/>
                                        <p:tgtEl>
                                          <p:spTgt spid="102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6" fill="hold" grpId="0" nodeType="clickEffect">
                                  <p:stCondLst>
                                    <p:cond delay="0"/>
                                  </p:stCondLst>
                                  <p:childTnLst>
                                    <p:set>
                                      <p:cBhvr>
                                        <p:cTn id="36" dur="1" fill="hold">
                                          <p:stCondLst>
                                            <p:cond delay="0"/>
                                          </p:stCondLst>
                                        </p:cTn>
                                        <p:tgtEl>
                                          <p:spTgt spid="10243">
                                            <p:txEl>
                                              <p:pRg st="5" end="5"/>
                                            </p:txEl>
                                          </p:spTgt>
                                        </p:tgtEl>
                                        <p:attrNameLst>
                                          <p:attrName>style.visibility</p:attrName>
                                        </p:attrNameLst>
                                      </p:cBhvr>
                                      <p:to>
                                        <p:strVal val="visible"/>
                                      </p:to>
                                    </p:set>
                                    <p:animEffect transition="in" filter="barn(inHorizontal)">
                                      <p:cBhvr>
                                        <p:cTn id="37" dur="500"/>
                                        <p:tgtEl>
                                          <p:spTgt spid="1024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26" fill="hold" grpId="0" nodeType="clickEffect">
                                  <p:stCondLst>
                                    <p:cond delay="0"/>
                                  </p:stCondLst>
                                  <p:childTnLst>
                                    <p:set>
                                      <p:cBhvr>
                                        <p:cTn id="41" dur="1" fill="hold">
                                          <p:stCondLst>
                                            <p:cond delay="0"/>
                                          </p:stCondLst>
                                        </p:cTn>
                                        <p:tgtEl>
                                          <p:spTgt spid="10243">
                                            <p:txEl>
                                              <p:pRg st="6" end="6"/>
                                            </p:txEl>
                                          </p:spTgt>
                                        </p:tgtEl>
                                        <p:attrNameLst>
                                          <p:attrName>style.visibility</p:attrName>
                                        </p:attrNameLst>
                                      </p:cBhvr>
                                      <p:to>
                                        <p:strVal val="visible"/>
                                      </p:to>
                                    </p:set>
                                    <p:animEffect transition="in" filter="barn(inHorizontal)">
                                      <p:cBhvr>
                                        <p:cTn id="42" dur="500"/>
                                        <p:tgtEl>
                                          <p:spTgt spid="102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kk-KZ"/>
              <a:t>Салық есебінің қызметі</a:t>
            </a:r>
            <a:endParaRPr lang="ru-RU"/>
          </a:p>
        </p:txBody>
      </p:sp>
      <p:sp>
        <p:nvSpPr>
          <p:cNvPr id="12291" name="Rectangle 3"/>
          <p:cNvSpPr>
            <a:spLocks noGrp="1" noChangeArrowheads="1"/>
          </p:cNvSpPr>
          <p:nvPr>
            <p:ph sz="quarter" idx="1"/>
          </p:nvPr>
        </p:nvSpPr>
        <p:spPr/>
        <p:txBody>
          <a:bodyPr/>
          <a:lstStyle/>
          <a:p>
            <a:r>
              <a:rPr lang="kk-KZ"/>
              <a:t>Қазынагерлік қызметі</a:t>
            </a:r>
          </a:p>
          <a:p>
            <a:r>
              <a:rPr lang="kk-KZ"/>
              <a:t>Бақылау қызметі</a:t>
            </a:r>
          </a:p>
          <a:p>
            <a:r>
              <a:rPr lang="kk-KZ"/>
              <a:t>Бухгалтерлік есеп жүйесіне араласпау қызметі</a:t>
            </a:r>
          </a:p>
          <a:p>
            <a:r>
              <a:rPr lang="kk-KZ"/>
              <a:t>Салықтарды есептеу үрдісін ақпараттық қамтамасыз ету бойынша қызметі</a:t>
            </a:r>
            <a:endParaRPr lang="ru-RU"/>
          </a:p>
        </p:txBody>
      </p:sp>
    </p:spTree>
    <p:extLst>
      <p:ext uri="{BB962C8B-B14F-4D97-AF65-F5344CB8AC3E}">
        <p14:creationId xmlns:p14="http://schemas.microsoft.com/office/powerpoint/2010/main" val="1107086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ppt_x"/>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12291">
                                            <p:txEl>
                                              <p:pRg st="0" end="0"/>
                                            </p:txEl>
                                          </p:spTgt>
                                        </p:tgtEl>
                                        <p:attrNameLst>
                                          <p:attrName>style.visibility</p:attrName>
                                        </p:attrNameLst>
                                      </p:cBhvr>
                                      <p:to>
                                        <p:strVal val="visible"/>
                                      </p:to>
                                    </p:set>
                                    <p:anim calcmode="lin" valueType="num">
                                      <p:cBhvr>
                                        <p:cTn id="13" dur="500" fill="hold"/>
                                        <p:tgtEl>
                                          <p:spTgt spid="1229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2291">
                                            <p:txEl>
                                              <p:pRg st="0" end="0"/>
                                            </p:txEl>
                                          </p:spTgt>
                                        </p:tgtEl>
                                        <p:attrNameLst>
                                          <p:attrName>ppt_y</p:attrName>
                                        </p:attrNameLst>
                                      </p:cBhvr>
                                      <p:tavLst>
                                        <p:tav tm="0">
                                          <p:val>
                                            <p:strVal val="#ppt_y"/>
                                          </p:val>
                                        </p:tav>
                                        <p:tav tm="100000">
                                          <p:val>
                                            <p:strVal val="#ppt_y"/>
                                          </p:val>
                                        </p:tav>
                                      </p:tavLst>
                                    </p:anim>
                                    <p:anim calcmode="lin" valueType="num">
                                      <p:cBhvr>
                                        <p:cTn id="15" dur="500" fill="hold"/>
                                        <p:tgtEl>
                                          <p:spTgt spid="1229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229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229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1" presetClass="entr" presetSubtype="0" fill="hold" grpId="0" nodeType="clickEffect">
                                  <p:stCondLst>
                                    <p:cond delay="0"/>
                                  </p:stCondLst>
                                  <p:iterate type="lt">
                                    <p:tmPct val="10000"/>
                                  </p:iterate>
                                  <p:childTnLst>
                                    <p:set>
                                      <p:cBhvr>
                                        <p:cTn id="21" dur="1" fill="hold">
                                          <p:stCondLst>
                                            <p:cond delay="0"/>
                                          </p:stCondLst>
                                        </p:cTn>
                                        <p:tgtEl>
                                          <p:spTgt spid="12291">
                                            <p:txEl>
                                              <p:pRg st="1" end="1"/>
                                            </p:txEl>
                                          </p:spTgt>
                                        </p:tgtEl>
                                        <p:attrNameLst>
                                          <p:attrName>style.visibility</p:attrName>
                                        </p:attrNameLst>
                                      </p:cBhvr>
                                      <p:to>
                                        <p:strVal val="visible"/>
                                      </p:to>
                                    </p:set>
                                    <p:anim calcmode="lin" valueType="num">
                                      <p:cBhvr>
                                        <p:cTn id="22" dur="500" fill="hold"/>
                                        <p:tgtEl>
                                          <p:spTgt spid="12291">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291">
                                            <p:txEl>
                                              <p:pRg st="1" end="1"/>
                                            </p:txEl>
                                          </p:spTgt>
                                        </p:tgtEl>
                                        <p:attrNameLst>
                                          <p:attrName>ppt_y</p:attrName>
                                        </p:attrNameLst>
                                      </p:cBhvr>
                                      <p:tavLst>
                                        <p:tav tm="0">
                                          <p:val>
                                            <p:strVal val="#ppt_y"/>
                                          </p:val>
                                        </p:tav>
                                        <p:tav tm="100000">
                                          <p:val>
                                            <p:strVal val="#ppt_y"/>
                                          </p:val>
                                        </p:tav>
                                      </p:tavLst>
                                    </p:anim>
                                    <p:anim calcmode="lin" valueType="num">
                                      <p:cBhvr>
                                        <p:cTn id="24" dur="500" fill="hold"/>
                                        <p:tgtEl>
                                          <p:spTgt spid="12291">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291">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291">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12291">
                                            <p:txEl>
                                              <p:pRg st="2" end="2"/>
                                            </p:txEl>
                                          </p:spTgt>
                                        </p:tgtEl>
                                        <p:attrNameLst>
                                          <p:attrName>style.visibility</p:attrName>
                                        </p:attrNameLst>
                                      </p:cBhvr>
                                      <p:to>
                                        <p:strVal val="visible"/>
                                      </p:to>
                                    </p:set>
                                    <p:anim calcmode="lin" valueType="num">
                                      <p:cBhvr>
                                        <p:cTn id="31" dur="500" fill="hold"/>
                                        <p:tgtEl>
                                          <p:spTgt spid="12291">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2291">
                                            <p:txEl>
                                              <p:pRg st="2" end="2"/>
                                            </p:txEl>
                                          </p:spTgt>
                                        </p:tgtEl>
                                        <p:attrNameLst>
                                          <p:attrName>ppt_y</p:attrName>
                                        </p:attrNameLst>
                                      </p:cBhvr>
                                      <p:tavLst>
                                        <p:tav tm="0">
                                          <p:val>
                                            <p:strVal val="#ppt_y"/>
                                          </p:val>
                                        </p:tav>
                                        <p:tav tm="100000">
                                          <p:val>
                                            <p:strVal val="#ppt_y"/>
                                          </p:val>
                                        </p:tav>
                                      </p:tavLst>
                                    </p:anim>
                                    <p:anim calcmode="lin" valueType="num">
                                      <p:cBhvr>
                                        <p:cTn id="33" dur="500" fill="hold"/>
                                        <p:tgtEl>
                                          <p:spTgt spid="12291">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2291">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2291">
                                            <p:txEl>
                                              <p:pRg st="2" end="2"/>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1" presetClass="entr" presetSubtype="0" fill="hold" grpId="0" nodeType="clickEffect">
                                  <p:stCondLst>
                                    <p:cond delay="0"/>
                                  </p:stCondLst>
                                  <p:iterate type="lt">
                                    <p:tmPct val="10000"/>
                                  </p:iterate>
                                  <p:childTnLst>
                                    <p:set>
                                      <p:cBhvr>
                                        <p:cTn id="39" dur="1" fill="hold">
                                          <p:stCondLst>
                                            <p:cond delay="0"/>
                                          </p:stCondLst>
                                        </p:cTn>
                                        <p:tgtEl>
                                          <p:spTgt spid="12291">
                                            <p:txEl>
                                              <p:pRg st="3" end="3"/>
                                            </p:txEl>
                                          </p:spTgt>
                                        </p:tgtEl>
                                        <p:attrNameLst>
                                          <p:attrName>style.visibility</p:attrName>
                                        </p:attrNameLst>
                                      </p:cBhvr>
                                      <p:to>
                                        <p:strVal val="visible"/>
                                      </p:to>
                                    </p:set>
                                    <p:anim calcmode="lin" valueType="num">
                                      <p:cBhvr>
                                        <p:cTn id="40" dur="500" fill="hold"/>
                                        <p:tgtEl>
                                          <p:spTgt spid="12291">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2291">
                                            <p:txEl>
                                              <p:pRg st="3" end="3"/>
                                            </p:txEl>
                                          </p:spTgt>
                                        </p:tgtEl>
                                        <p:attrNameLst>
                                          <p:attrName>ppt_y</p:attrName>
                                        </p:attrNameLst>
                                      </p:cBhvr>
                                      <p:tavLst>
                                        <p:tav tm="0">
                                          <p:val>
                                            <p:strVal val="#ppt_y"/>
                                          </p:val>
                                        </p:tav>
                                        <p:tav tm="100000">
                                          <p:val>
                                            <p:strVal val="#ppt_y"/>
                                          </p:val>
                                        </p:tav>
                                      </p:tavLst>
                                    </p:anim>
                                    <p:anim calcmode="lin" valueType="num">
                                      <p:cBhvr>
                                        <p:cTn id="42" dur="500" fill="hold"/>
                                        <p:tgtEl>
                                          <p:spTgt spid="12291">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2291">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Grp="1" noChangeArrowheads="1"/>
          </p:cNvSpPr>
          <p:nvPr>
            <p:ph type="title"/>
          </p:nvPr>
        </p:nvSpPr>
        <p:spPr/>
        <p:txBody>
          <a:bodyPr/>
          <a:lstStyle/>
          <a:p>
            <a:r>
              <a:rPr lang="kk-KZ"/>
              <a:t>Салық салу принциптері</a:t>
            </a:r>
            <a:endParaRPr lang="ru-RU"/>
          </a:p>
        </p:txBody>
      </p:sp>
      <p:sp>
        <p:nvSpPr>
          <p:cNvPr id="16387" name="Rectangle 3"/>
          <p:cNvSpPr>
            <a:spLocks noGrp="1" noChangeArrowheads="1"/>
          </p:cNvSpPr>
          <p:nvPr>
            <p:ph sz="quarter" idx="1"/>
          </p:nvPr>
        </p:nvSpPr>
        <p:spPr/>
        <p:txBody>
          <a:bodyPr/>
          <a:lstStyle/>
          <a:p>
            <a:r>
              <a:rPr lang="kk-KZ"/>
              <a:t>Міндетілігі принципі</a:t>
            </a:r>
          </a:p>
          <a:p>
            <a:r>
              <a:rPr lang="kk-KZ"/>
              <a:t>Айқындылығы принципі</a:t>
            </a:r>
          </a:p>
          <a:p>
            <a:r>
              <a:rPr lang="kk-KZ"/>
              <a:t>Әділдігі принципі</a:t>
            </a:r>
          </a:p>
          <a:p>
            <a:r>
              <a:rPr lang="kk-KZ"/>
              <a:t>Біртұтастығы принципі</a:t>
            </a:r>
          </a:p>
          <a:p>
            <a:r>
              <a:rPr lang="kk-KZ"/>
              <a:t>Салық заңнамасының жариялылығы принципі</a:t>
            </a:r>
            <a:endParaRPr lang="ru-RU"/>
          </a:p>
        </p:txBody>
      </p:sp>
    </p:spTree>
    <p:extLst>
      <p:ext uri="{BB962C8B-B14F-4D97-AF65-F5344CB8AC3E}">
        <p14:creationId xmlns:p14="http://schemas.microsoft.com/office/powerpoint/2010/main" val="20692449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edge">
                                      <p:cBhvr>
                                        <p:cTn id="7" dur="2000"/>
                                        <p:tgtEl>
                                          <p:spTgt spid="1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9" presetClass="entr" presetSubtype="0" accel="10000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 calcmode="lin" valueType="num">
                                      <p:cBhvr>
                                        <p:cTn id="12" dur="500" fill="hold"/>
                                        <p:tgtEl>
                                          <p:spTgt spid="16387">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16387">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16387">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163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39" presetClass="entr" presetSubtype="0" accel="100000" fill="hold" grpId="0" nodeType="clickEffect">
                                  <p:stCondLst>
                                    <p:cond delay="0"/>
                                  </p:stCondLst>
                                  <p:childTnLst>
                                    <p:set>
                                      <p:cBhvr>
                                        <p:cTn id="19" dur="1" fill="hold">
                                          <p:stCondLst>
                                            <p:cond delay="0"/>
                                          </p:stCondLst>
                                        </p:cTn>
                                        <p:tgtEl>
                                          <p:spTgt spid="16387">
                                            <p:txEl>
                                              <p:pRg st="1" end="1"/>
                                            </p:txEl>
                                          </p:spTgt>
                                        </p:tgtEl>
                                        <p:attrNameLst>
                                          <p:attrName>style.visibility</p:attrName>
                                        </p:attrNameLst>
                                      </p:cBhvr>
                                      <p:to>
                                        <p:strVal val="visible"/>
                                      </p:to>
                                    </p:set>
                                    <p:anim calcmode="lin" valueType="num">
                                      <p:cBhvr>
                                        <p:cTn id="20" dur="500" fill="hold"/>
                                        <p:tgtEl>
                                          <p:spTgt spid="16387">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16387">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16387">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163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39" presetClass="entr" presetSubtype="0" accel="100000" fill="hold" grpId="0" nodeType="clickEffect">
                                  <p:stCondLst>
                                    <p:cond delay="0"/>
                                  </p:stCondLst>
                                  <p:childTnLst>
                                    <p:set>
                                      <p:cBhvr>
                                        <p:cTn id="27" dur="1" fill="hold">
                                          <p:stCondLst>
                                            <p:cond delay="0"/>
                                          </p:stCondLst>
                                        </p:cTn>
                                        <p:tgtEl>
                                          <p:spTgt spid="16387">
                                            <p:txEl>
                                              <p:pRg st="2" end="2"/>
                                            </p:txEl>
                                          </p:spTgt>
                                        </p:tgtEl>
                                        <p:attrNameLst>
                                          <p:attrName>style.visibility</p:attrName>
                                        </p:attrNameLst>
                                      </p:cBhvr>
                                      <p:to>
                                        <p:strVal val="visible"/>
                                      </p:to>
                                    </p:set>
                                    <p:anim calcmode="lin" valueType="num">
                                      <p:cBhvr>
                                        <p:cTn id="28" dur="500" fill="hold"/>
                                        <p:tgtEl>
                                          <p:spTgt spid="16387">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9" dur="500" fill="hold"/>
                                        <p:tgtEl>
                                          <p:spTgt spid="16387">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0" dur="500" fill="hold"/>
                                        <p:tgtEl>
                                          <p:spTgt spid="16387">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31" dur="500" fill="hold"/>
                                        <p:tgtEl>
                                          <p:spTgt spid="163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39" presetClass="entr" presetSubtype="0" accel="100000" fill="hold" grpId="0" nodeType="clickEffect">
                                  <p:stCondLst>
                                    <p:cond delay="0"/>
                                  </p:stCondLst>
                                  <p:childTnLst>
                                    <p:set>
                                      <p:cBhvr>
                                        <p:cTn id="35" dur="1" fill="hold">
                                          <p:stCondLst>
                                            <p:cond delay="0"/>
                                          </p:stCondLst>
                                        </p:cTn>
                                        <p:tgtEl>
                                          <p:spTgt spid="16387">
                                            <p:txEl>
                                              <p:pRg st="3" end="3"/>
                                            </p:txEl>
                                          </p:spTgt>
                                        </p:tgtEl>
                                        <p:attrNameLst>
                                          <p:attrName>style.visibility</p:attrName>
                                        </p:attrNameLst>
                                      </p:cBhvr>
                                      <p:to>
                                        <p:strVal val="visible"/>
                                      </p:to>
                                    </p:set>
                                    <p:anim calcmode="lin" valueType="num">
                                      <p:cBhvr>
                                        <p:cTn id="36" dur="500" fill="hold"/>
                                        <p:tgtEl>
                                          <p:spTgt spid="16387">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7" dur="500" fill="hold"/>
                                        <p:tgtEl>
                                          <p:spTgt spid="16387">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8" dur="500" fill="hold"/>
                                        <p:tgtEl>
                                          <p:spTgt spid="16387">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9" dur="500" fill="hold"/>
                                        <p:tgtEl>
                                          <p:spTgt spid="1638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39" presetClass="entr" presetSubtype="0" accel="100000" fill="hold" grpId="0" nodeType="clickEffect">
                                  <p:stCondLst>
                                    <p:cond delay="0"/>
                                  </p:stCondLst>
                                  <p:childTnLst>
                                    <p:set>
                                      <p:cBhvr>
                                        <p:cTn id="43" dur="1" fill="hold">
                                          <p:stCondLst>
                                            <p:cond delay="0"/>
                                          </p:stCondLst>
                                        </p:cTn>
                                        <p:tgtEl>
                                          <p:spTgt spid="16387">
                                            <p:txEl>
                                              <p:pRg st="4" end="4"/>
                                            </p:txEl>
                                          </p:spTgt>
                                        </p:tgtEl>
                                        <p:attrNameLst>
                                          <p:attrName>style.visibility</p:attrName>
                                        </p:attrNameLst>
                                      </p:cBhvr>
                                      <p:to>
                                        <p:strVal val="visible"/>
                                      </p:to>
                                    </p:set>
                                    <p:anim calcmode="lin" valueType="num">
                                      <p:cBhvr>
                                        <p:cTn id="44" dur="500" fill="hold"/>
                                        <p:tgtEl>
                                          <p:spTgt spid="16387">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5" dur="500" fill="hold"/>
                                        <p:tgtEl>
                                          <p:spTgt spid="16387">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6" dur="500" fill="hold"/>
                                        <p:tgtEl>
                                          <p:spTgt spid="16387">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7" dur="500" fill="hold"/>
                                        <p:tgtEl>
                                          <p:spTgt spid="1638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kk-KZ" sz="2000" dirty="0"/>
              <a:t>Салық есебінің мәліметтерін өңдеу </a:t>
            </a:r>
            <a:r>
              <a:rPr lang="kk-KZ" sz="2000" dirty="0" smtClean="0"/>
              <a:t>процессі</a:t>
            </a:r>
            <a:br>
              <a:rPr lang="kk-KZ" sz="2000" dirty="0" smtClean="0"/>
            </a:br>
            <a:endParaRPr lang="ru-RU" sz="2000" dirty="0"/>
          </a:p>
        </p:txBody>
      </p:sp>
      <p:sp>
        <p:nvSpPr>
          <p:cNvPr id="13315" name="Rectangle 3"/>
          <p:cNvSpPr>
            <a:spLocks noGrp="1" noChangeArrowheads="1"/>
          </p:cNvSpPr>
          <p:nvPr>
            <p:ph sz="quarter" idx="1"/>
          </p:nvPr>
        </p:nvSpPr>
        <p:spPr/>
        <p:txBody>
          <a:bodyPr/>
          <a:lstStyle/>
          <a:p>
            <a:pPr>
              <a:buFont typeface="Wingdings" pitchFamily="2" charset="2"/>
              <a:buNone/>
            </a:pPr>
            <a:endParaRPr lang="kk-KZ"/>
          </a:p>
          <a:p>
            <a:pPr>
              <a:buFont typeface="Wingdings" pitchFamily="2" charset="2"/>
              <a:buNone/>
            </a:pPr>
            <a:endParaRPr lang="ru-RU"/>
          </a:p>
        </p:txBody>
      </p:sp>
      <p:grpSp>
        <p:nvGrpSpPr>
          <p:cNvPr id="13318" name="Group 6"/>
          <p:cNvGrpSpPr>
            <a:grpSpLocks noChangeAspect="1"/>
          </p:cNvGrpSpPr>
          <p:nvPr/>
        </p:nvGrpSpPr>
        <p:grpSpPr bwMode="auto">
          <a:xfrm>
            <a:off x="-972616" y="1382867"/>
            <a:ext cx="11305256" cy="6366613"/>
            <a:chOff x="2281" y="2156"/>
            <a:chExt cx="7200" cy="9894"/>
          </a:xfrm>
        </p:grpSpPr>
        <p:sp>
          <p:nvSpPr>
            <p:cNvPr id="13319" name="AutoShape 7"/>
            <p:cNvSpPr>
              <a:spLocks noChangeAspect="1" noChangeArrowheads="1"/>
            </p:cNvSpPr>
            <p:nvPr/>
          </p:nvSpPr>
          <p:spPr bwMode="auto">
            <a:xfrm>
              <a:off x="2281" y="2434"/>
              <a:ext cx="7200" cy="9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13320" name="Rectangle 8"/>
            <p:cNvSpPr>
              <a:spLocks noChangeArrowheads="1"/>
            </p:cNvSpPr>
            <p:nvPr/>
          </p:nvSpPr>
          <p:spPr bwMode="auto">
            <a:xfrm>
              <a:off x="4116" y="2156"/>
              <a:ext cx="3389" cy="557"/>
            </a:xfrm>
            <a:prstGeom prst="rect">
              <a:avLst/>
            </a:prstGeom>
            <a:solidFill>
              <a:srgbClr val="FFFFFF"/>
            </a:solidFill>
            <a:ln w="9525">
              <a:solidFill>
                <a:srgbClr val="000000"/>
              </a:solidFill>
              <a:miter lim="800000"/>
              <a:headEnd/>
              <a:tailEnd/>
            </a:ln>
          </p:spPr>
          <p:txBody>
            <a:bodyPr/>
            <a:lstStyle/>
            <a:p>
              <a:r>
                <a:rPr lang="kk-KZ" sz="1200">
                  <a:latin typeface="Arial" charset="0"/>
                </a:rPr>
                <a:t>Алғашқы (бухгалтерлік) және салықтық құжаттар</a:t>
              </a:r>
              <a:endParaRPr lang="ru-RU">
                <a:latin typeface="Arial" charset="0"/>
              </a:endParaRPr>
            </a:p>
          </p:txBody>
        </p:sp>
        <p:sp>
          <p:nvSpPr>
            <p:cNvPr id="13321" name="Rectangle 9"/>
            <p:cNvSpPr>
              <a:spLocks noChangeArrowheads="1"/>
            </p:cNvSpPr>
            <p:nvPr/>
          </p:nvSpPr>
          <p:spPr bwMode="auto">
            <a:xfrm>
              <a:off x="4116" y="3132"/>
              <a:ext cx="3389" cy="557"/>
            </a:xfrm>
            <a:prstGeom prst="rect">
              <a:avLst/>
            </a:prstGeom>
            <a:solidFill>
              <a:srgbClr val="FFFFFF"/>
            </a:solidFill>
            <a:ln w="9525">
              <a:solidFill>
                <a:srgbClr val="000000"/>
              </a:solidFill>
              <a:miter lim="800000"/>
              <a:headEnd/>
              <a:tailEnd/>
            </a:ln>
          </p:spPr>
          <p:txBody>
            <a:bodyPr/>
            <a:lstStyle/>
            <a:p>
              <a:r>
                <a:rPr lang="kk-KZ" sz="1200" dirty="0">
                  <a:latin typeface="Arial" charset="0"/>
                </a:rPr>
                <a:t>Салық есебінің тіркелімдері</a:t>
              </a:r>
              <a:endParaRPr lang="ru-RU" dirty="0">
                <a:latin typeface="Arial" charset="0"/>
              </a:endParaRPr>
            </a:p>
          </p:txBody>
        </p:sp>
        <p:sp>
          <p:nvSpPr>
            <p:cNvPr id="13322" name="Rectangle 10"/>
            <p:cNvSpPr>
              <a:spLocks noChangeArrowheads="1"/>
            </p:cNvSpPr>
            <p:nvPr/>
          </p:nvSpPr>
          <p:spPr bwMode="auto">
            <a:xfrm>
              <a:off x="4116" y="4107"/>
              <a:ext cx="3389" cy="557"/>
            </a:xfrm>
            <a:prstGeom prst="rect">
              <a:avLst/>
            </a:prstGeom>
            <a:solidFill>
              <a:srgbClr val="FFFFFF"/>
            </a:solidFill>
            <a:ln w="9525">
              <a:solidFill>
                <a:srgbClr val="000000"/>
              </a:solidFill>
              <a:miter lim="800000"/>
              <a:headEnd/>
              <a:tailEnd/>
            </a:ln>
          </p:spPr>
          <p:txBody>
            <a:bodyPr/>
            <a:lstStyle/>
            <a:p>
              <a:r>
                <a:rPr lang="kk-KZ" sz="1200">
                  <a:latin typeface="Arial" charset="0"/>
                </a:rPr>
                <a:t>Талдамалы есеп тіркелімдері</a:t>
              </a:r>
              <a:endParaRPr lang="ru-RU">
                <a:latin typeface="Arial" charset="0"/>
              </a:endParaRPr>
            </a:p>
          </p:txBody>
        </p:sp>
        <p:sp>
          <p:nvSpPr>
            <p:cNvPr id="13323" name="Rectangle 11"/>
            <p:cNvSpPr>
              <a:spLocks noChangeArrowheads="1"/>
            </p:cNvSpPr>
            <p:nvPr/>
          </p:nvSpPr>
          <p:spPr bwMode="auto">
            <a:xfrm>
              <a:off x="4116" y="5082"/>
              <a:ext cx="3389" cy="558"/>
            </a:xfrm>
            <a:prstGeom prst="rect">
              <a:avLst/>
            </a:prstGeom>
            <a:solidFill>
              <a:srgbClr val="FFFFFF"/>
            </a:solidFill>
            <a:ln w="9525">
              <a:solidFill>
                <a:srgbClr val="000000"/>
              </a:solidFill>
              <a:miter lim="800000"/>
              <a:headEnd/>
              <a:tailEnd/>
            </a:ln>
          </p:spPr>
          <p:txBody>
            <a:bodyPr/>
            <a:lstStyle/>
            <a:p>
              <a:r>
                <a:rPr lang="kk-KZ" sz="1200">
                  <a:latin typeface="Arial" charset="0"/>
                </a:rPr>
                <a:t>Журнал-ордер мен шоттар бойынша карточкалар</a:t>
              </a:r>
              <a:endParaRPr lang="ru-RU">
                <a:latin typeface="Arial" charset="0"/>
              </a:endParaRPr>
            </a:p>
          </p:txBody>
        </p:sp>
        <p:sp>
          <p:nvSpPr>
            <p:cNvPr id="13324" name="Rectangle 12"/>
            <p:cNvSpPr>
              <a:spLocks noChangeArrowheads="1"/>
            </p:cNvSpPr>
            <p:nvPr/>
          </p:nvSpPr>
          <p:spPr bwMode="auto">
            <a:xfrm>
              <a:off x="4116" y="6197"/>
              <a:ext cx="3389" cy="558"/>
            </a:xfrm>
            <a:prstGeom prst="rect">
              <a:avLst/>
            </a:prstGeom>
            <a:solidFill>
              <a:srgbClr val="FFFFFF"/>
            </a:solidFill>
            <a:ln w="9525">
              <a:solidFill>
                <a:srgbClr val="000000"/>
              </a:solidFill>
              <a:miter lim="800000"/>
              <a:headEnd/>
              <a:tailEnd/>
            </a:ln>
          </p:spPr>
          <p:txBody>
            <a:bodyPr/>
            <a:lstStyle/>
            <a:p>
              <a:r>
                <a:rPr lang="kk-KZ" sz="1200">
                  <a:latin typeface="Arial" charset="0"/>
                </a:rPr>
                <a:t>Шоттар бойынша айналым ведомості, бас кітап</a:t>
              </a:r>
              <a:endParaRPr lang="ru-RU">
                <a:latin typeface="Arial" charset="0"/>
              </a:endParaRPr>
            </a:p>
          </p:txBody>
        </p:sp>
        <p:sp>
          <p:nvSpPr>
            <p:cNvPr id="13325" name="Rectangle 13"/>
            <p:cNvSpPr>
              <a:spLocks noChangeArrowheads="1"/>
            </p:cNvSpPr>
            <p:nvPr/>
          </p:nvSpPr>
          <p:spPr bwMode="auto">
            <a:xfrm>
              <a:off x="4116" y="7312"/>
              <a:ext cx="3389" cy="557"/>
            </a:xfrm>
            <a:prstGeom prst="rect">
              <a:avLst/>
            </a:prstGeom>
            <a:solidFill>
              <a:srgbClr val="FFFFFF"/>
            </a:solidFill>
            <a:ln w="9525">
              <a:solidFill>
                <a:srgbClr val="000000"/>
              </a:solidFill>
              <a:miter lim="800000"/>
              <a:headEnd/>
              <a:tailEnd/>
            </a:ln>
          </p:spPr>
          <p:txBody>
            <a:bodyPr/>
            <a:lstStyle/>
            <a:p>
              <a:r>
                <a:rPr lang="kk-KZ" sz="1200">
                  <a:latin typeface="Arial" charset="0"/>
                </a:rPr>
                <a:t>Салық бойынша есеп айырысу көрсеткіштері  негізделген құжаттар</a:t>
              </a:r>
              <a:endParaRPr lang="ru-RU">
                <a:latin typeface="Arial" charset="0"/>
              </a:endParaRPr>
            </a:p>
          </p:txBody>
        </p:sp>
        <p:sp>
          <p:nvSpPr>
            <p:cNvPr id="13326" name="Rectangle 14"/>
            <p:cNvSpPr>
              <a:spLocks noChangeArrowheads="1"/>
            </p:cNvSpPr>
            <p:nvPr/>
          </p:nvSpPr>
          <p:spPr bwMode="auto">
            <a:xfrm>
              <a:off x="4116" y="8427"/>
              <a:ext cx="3389" cy="557"/>
            </a:xfrm>
            <a:prstGeom prst="rect">
              <a:avLst/>
            </a:prstGeom>
            <a:solidFill>
              <a:srgbClr val="FFFFFF"/>
            </a:solidFill>
            <a:ln w="9525">
              <a:solidFill>
                <a:srgbClr val="000000"/>
              </a:solidFill>
              <a:miter lim="800000"/>
              <a:headEnd/>
              <a:tailEnd/>
            </a:ln>
          </p:spPr>
          <p:txBody>
            <a:bodyPr/>
            <a:lstStyle/>
            <a:p>
              <a:r>
                <a:rPr lang="kk-KZ" sz="1200">
                  <a:latin typeface="Arial" charset="0"/>
                </a:rPr>
                <a:t>Салық бойынша есеп айырысулар</a:t>
              </a:r>
              <a:endParaRPr lang="ru-RU">
                <a:latin typeface="Arial" charset="0"/>
              </a:endParaRPr>
            </a:p>
          </p:txBody>
        </p:sp>
        <p:sp>
          <p:nvSpPr>
            <p:cNvPr id="13327" name="Line 15"/>
            <p:cNvSpPr>
              <a:spLocks noChangeShapeType="1"/>
            </p:cNvSpPr>
            <p:nvPr/>
          </p:nvSpPr>
          <p:spPr bwMode="auto">
            <a:xfrm>
              <a:off x="5669" y="2713"/>
              <a:ext cx="0" cy="41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328" name="Line 16"/>
            <p:cNvSpPr>
              <a:spLocks noChangeShapeType="1"/>
            </p:cNvSpPr>
            <p:nvPr/>
          </p:nvSpPr>
          <p:spPr bwMode="auto">
            <a:xfrm>
              <a:off x="5669" y="3689"/>
              <a:ext cx="0" cy="41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329" name="Line 17"/>
            <p:cNvSpPr>
              <a:spLocks noChangeShapeType="1"/>
            </p:cNvSpPr>
            <p:nvPr/>
          </p:nvSpPr>
          <p:spPr bwMode="auto">
            <a:xfrm>
              <a:off x="5669" y="4664"/>
              <a:ext cx="0" cy="41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330" name="Line 18"/>
            <p:cNvSpPr>
              <a:spLocks noChangeShapeType="1"/>
            </p:cNvSpPr>
            <p:nvPr/>
          </p:nvSpPr>
          <p:spPr bwMode="auto">
            <a:xfrm>
              <a:off x="5669" y="5640"/>
              <a:ext cx="0" cy="55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331" name="Line 19"/>
            <p:cNvSpPr>
              <a:spLocks noChangeShapeType="1"/>
            </p:cNvSpPr>
            <p:nvPr/>
          </p:nvSpPr>
          <p:spPr bwMode="auto">
            <a:xfrm>
              <a:off x="5669" y="6755"/>
              <a:ext cx="0" cy="55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332" name="Line 20"/>
            <p:cNvSpPr>
              <a:spLocks noChangeShapeType="1"/>
            </p:cNvSpPr>
            <p:nvPr/>
          </p:nvSpPr>
          <p:spPr bwMode="auto">
            <a:xfrm>
              <a:off x="5669" y="7869"/>
              <a:ext cx="0" cy="55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grpSp>
    </p:spTree>
    <p:extLst>
      <p:ext uri="{BB962C8B-B14F-4D97-AF65-F5344CB8AC3E}">
        <p14:creationId xmlns:p14="http://schemas.microsoft.com/office/powerpoint/2010/main" val="39089032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331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331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33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kk-KZ"/>
              <a:t>Салық құжаттарының түрлері</a:t>
            </a:r>
            <a:endParaRPr lang="ru-RU"/>
          </a:p>
        </p:txBody>
      </p:sp>
      <p:sp>
        <p:nvSpPr>
          <p:cNvPr id="15363" name="Rectangle 3"/>
          <p:cNvSpPr>
            <a:spLocks noGrp="1" noChangeArrowheads="1"/>
          </p:cNvSpPr>
          <p:nvPr>
            <p:ph sz="quarter" idx="1"/>
          </p:nvPr>
        </p:nvSpPr>
        <p:spPr/>
        <p:txBody>
          <a:bodyPr/>
          <a:lstStyle/>
          <a:p>
            <a:r>
              <a:rPr lang="kk-KZ"/>
              <a:t>Салықтық есеп айырысу</a:t>
            </a:r>
          </a:p>
          <a:p>
            <a:r>
              <a:rPr lang="kk-KZ"/>
              <a:t>Салық есеп айырысуының көрсеткіштерін негіздеуші құжаттар</a:t>
            </a:r>
          </a:p>
          <a:p>
            <a:r>
              <a:rPr lang="kk-KZ"/>
              <a:t>Салықтық тіркелімдер</a:t>
            </a:r>
            <a:endParaRPr lang="ru-RU"/>
          </a:p>
        </p:txBody>
      </p:sp>
    </p:spTree>
    <p:extLst>
      <p:ext uri="{BB962C8B-B14F-4D97-AF65-F5344CB8AC3E}">
        <p14:creationId xmlns:p14="http://schemas.microsoft.com/office/powerpoint/2010/main" val="1539118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 by="(-#ppt_w*2)" calcmode="lin" valueType="num">
                                      <p:cBhvr rctx="PPT">
                                        <p:cTn id="7" dur="500" autoRev="1" fill="hold">
                                          <p:stCondLst>
                                            <p:cond delay="0"/>
                                          </p:stCondLst>
                                        </p:cTn>
                                        <p:tgtEl>
                                          <p:spTgt spid="15362"/>
                                        </p:tgtEl>
                                        <p:attrNameLst>
                                          <p:attrName>ppt_w</p:attrName>
                                        </p:attrNameLst>
                                      </p:cBhvr>
                                    </p:anim>
                                    <p:anim by="(#ppt_w*0.50)" calcmode="lin" valueType="num">
                                      <p:cBhvr>
                                        <p:cTn id="8" dur="500" decel="50000" autoRev="1" fill="hold">
                                          <p:stCondLst>
                                            <p:cond delay="0"/>
                                          </p:stCondLst>
                                        </p:cTn>
                                        <p:tgtEl>
                                          <p:spTgt spid="15362"/>
                                        </p:tgtEl>
                                        <p:attrNameLst>
                                          <p:attrName>ppt_x</p:attrName>
                                        </p:attrNameLst>
                                      </p:cBhvr>
                                    </p:anim>
                                    <p:anim from="(-#ppt_h/2)" to="(#ppt_y)" calcmode="lin" valueType="num">
                                      <p:cBhvr>
                                        <p:cTn id="9" dur="1000" fill="hold">
                                          <p:stCondLst>
                                            <p:cond delay="0"/>
                                          </p:stCondLst>
                                        </p:cTn>
                                        <p:tgtEl>
                                          <p:spTgt spid="15362"/>
                                        </p:tgtEl>
                                        <p:attrNameLst>
                                          <p:attrName>ppt_y</p:attrName>
                                        </p:attrNameLst>
                                      </p:cBhvr>
                                    </p:anim>
                                    <p:animRot by="21600000">
                                      <p:cBhvr>
                                        <p:cTn id="10" dur="1000" fill="hold">
                                          <p:stCondLst>
                                            <p:cond delay="0"/>
                                          </p:stCondLst>
                                        </p:cTn>
                                        <p:tgtEl>
                                          <p:spTgt spid="15362"/>
                                        </p:tgtEl>
                                        <p:attrNameLst>
                                          <p:attrName>r</p:attrName>
                                        </p:attrNameLst>
                                      </p:cBhvr>
                                    </p:animRot>
                                  </p:childTnLst>
                                </p:cTn>
                              </p:par>
                            </p:childTnLst>
                          </p:cTn>
                        </p:par>
                      </p:childTnLst>
                    </p:cTn>
                  </p:par>
                  <p:par>
                    <p:cTn id="11" fill="hold" nodeType="clickPar">
                      <p:stCondLst>
                        <p:cond delay="indefinite"/>
                      </p:stCondLst>
                      <p:childTnLst>
                        <p:par>
                          <p:cTn id="12" fill="hold" nodeType="withGroup">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15363">
                                            <p:txEl>
                                              <p:pRg st="0" end="0"/>
                                            </p:txEl>
                                          </p:spTgt>
                                        </p:tgtEl>
                                        <p:attrNameLst>
                                          <p:attrName>style.visibility</p:attrName>
                                        </p:attrNameLst>
                                      </p:cBhvr>
                                      <p:to>
                                        <p:strVal val="visible"/>
                                      </p:to>
                                    </p:set>
                                    <p:animEffect transition="in" filter="fade">
                                      <p:cBhvr>
                                        <p:cTn id="15" dur="800" decel="100000"/>
                                        <p:tgtEl>
                                          <p:spTgt spid="15363">
                                            <p:txEl>
                                              <p:pRg st="0" end="0"/>
                                            </p:txEl>
                                          </p:spTgt>
                                        </p:tgtEl>
                                      </p:cBhvr>
                                    </p:animEffect>
                                    <p:anim calcmode="lin" valueType="num">
                                      <p:cBhvr>
                                        <p:cTn id="16" dur="800" decel="100000" fill="hold"/>
                                        <p:tgtEl>
                                          <p:spTgt spid="15363">
                                            <p:txEl>
                                              <p:pRg st="0" end="0"/>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15363">
                                            <p:txEl>
                                              <p:pRg st="0" end="0"/>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15363">
                                            <p:txEl>
                                              <p:pRg st="0" end="0"/>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5363">
                                            <p:txEl>
                                              <p:pRg st="0" end="0"/>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536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15363">
                                            <p:txEl>
                                              <p:pRg st="1" end="1"/>
                                            </p:txEl>
                                          </p:spTgt>
                                        </p:tgtEl>
                                        <p:attrNameLst>
                                          <p:attrName>style.visibility</p:attrName>
                                        </p:attrNameLst>
                                      </p:cBhvr>
                                      <p:to>
                                        <p:strVal val="visible"/>
                                      </p:to>
                                    </p:set>
                                    <p:animEffect transition="in" filter="fade">
                                      <p:cBhvr>
                                        <p:cTn id="25" dur="800" decel="100000"/>
                                        <p:tgtEl>
                                          <p:spTgt spid="15363">
                                            <p:txEl>
                                              <p:pRg st="1" end="1"/>
                                            </p:txEl>
                                          </p:spTgt>
                                        </p:tgtEl>
                                      </p:cBhvr>
                                    </p:animEffect>
                                    <p:anim calcmode="lin" valueType="num">
                                      <p:cBhvr>
                                        <p:cTn id="26" dur="800" decel="100000" fill="hold"/>
                                        <p:tgtEl>
                                          <p:spTgt spid="15363">
                                            <p:txEl>
                                              <p:pRg st="1" end="1"/>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15363">
                                            <p:txEl>
                                              <p:pRg st="1" end="1"/>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15363">
                                            <p:txEl>
                                              <p:pRg st="1" end="1"/>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5363">
                                            <p:txEl>
                                              <p:pRg st="1" end="1"/>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536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15363">
                                            <p:txEl>
                                              <p:pRg st="2" end="2"/>
                                            </p:txEl>
                                          </p:spTgt>
                                        </p:tgtEl>
                                        <p:attrNameLst>
                                          <p:attrName>style.visibility</p:attrName>
                                        </p:attrNameLst>
                                      </p:cBhvr>
                                      <p:to>
                                        <p:strVal val="visible"/>
                                      </p:to>
                                    </p:set>
                                    <p:animEffect transition="in" filter="fade">
                                      <p:cBhvr>
                                        <p:cTn id="35" dur="800" decel="100000"/>
                                        <p:tgtEl>
                                          <p:spTgt spid="15363">
                                            <p:txEl>
                                              <p:pRg st="2" end="2"/>
                                            </p:txEl>
                                          </p:spTgt>
                                        </p:tgtEl>
                                      </p:cBhvr>
                                    </p:animEffect>
                                    <p:anim calcmode="lin" valueType="num">
                                      <p:cBhvr>
                                        <p:cTn id="36" dur="800" decel="100000" fill="hold"/>
                                        <p:tgtEl>
                                          <p:spTgt spid="15363">
                                            <p:txEl>
                                              <p:pRg st="2" end="2"/>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15363">
                                            <p:txEl>
                                              <p:pRg st="2" end="2"/>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15363">
                                            <p:txEl>
                                              <p:pRg st="2" end="2"/>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5363">
                                            <p:txEl>
                                              <p:pRg st="2" end="2"/>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5363">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68152"/>
          </a:xfrm>
        </p:spPr>
        <p:txBody>
          <a:bodyPr>
            <a:normAutofit fontScale="90000"/>
          </a:bodyPr>
          <a:lstStyle/>
          <a:p>
            <a:r>
              <a:rPr lang="ru-RU" b="1" dirty="0" smtClean="0">
                <a:solidFill>
                  <a:srgbClr val="FF0000"/>
                </a:solidFill>
              </a:rPr>
              <a:t>Лекция 7</a:t>
            </a:r>
            <a:r>
              <a:rPr lang="kk-KZ" b="1" dirty="0" smtClean="0">
                <a:solidFill>
                  <a:srgbClr val="FF0000"/>
                </a:solidFill>
              </a:rPr>
              <a:t>. </a:t>
            </a:r>
            <a:r>
              <a:rPr lang="kk-KZ" b="1" dirty="0">
                <a:solidFill>
                  <a:srgbClr val="FF0000"/>
                </a:solidFill>
              </a:rPr>
              <a:t>Заңды тұлғаларға салық салу</a:t>
            </a:r>
            <a:r>
              <a:rPr lang="kk-KZ" dirty="0"/>
              <a:t>.</a:t>
            </a:r>
            <a:endParaRPr lang="ru-RU" dirty="0"/>
          </a:p>
        </p:txBody>
      </p:sp>
    </p:spTree>
    <p:extLst>
      <p:ext uri="{BB962C8B-B14F-4D97-AF65-F5344CB8AC3E}">
        <p14:creationId xmlns:p14="http://schemas.microsoft.com/office/powerpoint/2010/main" val="13479179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Қарастырылатын сұрақтар</a:t>
            </a:r>
            <a:endParaRPr lang="ru-RU" dirty="0"/>
          </a:p>
        </p:txBody>
      </p:sp>
      <p:sp>
        <p:nvSpPr>
          <p:cNvPr id="3" name="Объект 2"/>
          <p:cNvSpPr>
            <a:spLocks noGrp="1"/>
          </p:cNvSpPr>
          <p:nvPr>
            <p:ph sz="quarter" idx="1"/>
          </p:nvPr>
        </p:nvSpPr>
        <p:spPr/>
        <p:txBody>
          <a:bodyPr/>
          <a:lstStyle/>
          <a:p>
            <a:pPr lvl="0"/>
            <a:r>
              <a:rPr lang="kk-KZ" dirty="0"/>
              <a:t>Заңды тұлғалар табысына салық салу негіздері .</a:t>
            </a:r>
            <a:endParaRPr lang="ru-RU" dirty="0"/>
          </a:p>
          <a:p>
            <a:r>
              <a:rPr lang="kk-KZ" dirty="0"/>
              <a:t>Салықтық есеп саясаты.</a:t>
            </a:r>
            <a:endParaRPr lang="ru-RU" dirty="0"/>
          </a:p>
        </p:txBody>
      </p:sp>
    </p:spTree>
    <p:extLst>
      <p:ext uri="{BB962C8B-B14F-4D97-AF65-F5344CB8AC3E}">
        <p14:creationId xmlns:p14="http://schemas.microsoft.com/office/powerpoint/2010/main" val="18897624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Заңды тұлғаларға келесідей салықтар салынады.</a:t>
            </a:r>
            <a:endParaRPr lang="ru-RU" dirty="0"/>
          </a:p>
        </p:txBody>
      </p:sp>
      <p:sp>
        <p:nvSpPr>
          <p:cNvPr id="3" name="Объект 2"/>
          <p:cNvSpPr>
            <a:spLocks noGrp="1"/>
          </p:cNvSpPr>
          <p:nvPr>
            <p:ph sz="quarter" idx="1"/>
          </p:nvPr>
        </p:nvSpPr>
        <p:spPr/>
        <p:txBody>
          <a:bodyPr>
            <a:normAutofit/>
          </a:bodyPr>
          <a:lstStyle/>
          <a:p>
            <a:r>
              <a:rPr lang="kk-KZ" dirty="0" smtClean="0"/>
              <a:t>Мүлік салық</a:t>
            </a:r>
          </a:p>
          <a:p>
            <a:r>
              <a:rPr lang="kk-KZ" dirty="0" smtClean="0"/>
              <a:t>ҚҚС</a:t>
            </a:r>
          </a:p>
          <a:p>
            <a:r>
              <a:rPr lang="kk-KZ" dirty="0" smtClean="0"/>
              <a:t>Көлік құралдарына салық</a:t>
            </a:r>
          </a:p>
          <a:p>
            <a:r>
              <a:rPr lang="kk-KZ" dirty="0" smtClean="0"/>
              <a:t>Жер салығы</a:t>
            </a:r>
          </a:p>
          <a:p>
            <a:r>
              <a:rPr lang="kk-KZ" dirty="0" smtClean="0"/>
              <a:t>Корпоративтік табыс салығы</a:t>
            </a:r>
          </a:p>
          <a:p>
            <a:r>
              <a:rPr lang="kk-KZ" dirty="0" smtClean="0"/>
              <a:t>Әлеуметтік салық</a:t>
            </a:r>
          </a:p>
          <a:p>
            <a:r>
              <a:rPr lang="kk-KZ" dirty="0" smtClean="0"/>
              <a:t>Акциздер </a:t>
            </a:r>
            <a:endParaRPr lang="ru-RU" dirty="0"/>
          </a:p>
        </p:txBody>
      </p:sp>
    </p:spTree>
    <p:extLst>
      <p:ext uri="{BB962C8B-B14F-4D97-AF65-F5344CB8AC3E}">
        <p14:creationId xmlns:p14="http://schemas.microsoft.com/office/powerpoint/2010/main" val="23312521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Заңды тұлғалардың табысына </a:t>
            </a:r>
            <a:endParaRPr lang="ru-RU" dirty="0"/>
          </a:p>
        </p:txBody>
      </p:sp>
      <p:sp>
        <p:nvSpPr>
          <p:cNvPr id="3" name="Объект 2"/>
          <p:cNvSpPr>
            <a:spLocks noGrp="1"/>
          </p:cNvSpPr>
          <p:nvPr>
            <p:ph sz="quarter" idx="1"/>
          </p:nvPr>
        </p:nvSpPr>
        <p:spPr/>
        <p:txBody>
          <a:bodyPr/>
          <a:lstStyle/>
          <a:p>
            <a:r>
              <a:rPr lang="kk-KZ" dirty="0" smtClean="0"/>
              <a:t>ҚҚС</a:t>
            </a:r>
          </a:p>
          <a:p>
            <a:r>
              <a:rPr lang="kk-KZ" dirty="0" smtClean="0"/>
              <a:t>Корпоративті табыс салығы  салынады.</a:t>
            </a:r>
            <a:endParaRPr lang="ru-RU" dirty="0"/>
          </a:p>
        </p:txBody>
      </p:sp>
    </p:spTree>
    <p:extLst>
      <p:ext uri="{BB962C8B-B14F-4D97-AF65-F5344CB8AC3E}">
        <p14:creationId xmlns:p14="http://schemas.microsoft.com/office/powerpoint/2010/main" val="11023629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ҚҚС – төлеушілер </a:t>
            </a:r>
            <a:endParaRPr lang="ru-RU" dirty="0"/>
          </a:p>
        </p:txBody>
      </p:sp>
      <p:sp>
        <p:nvSpPr>
          <p:cNvPr id="3" name="Объект 2"/>
          <p:cNvSpPr>
            <a:spLocks noGrp="1"/>
          </p:cNvSpPr>
          <p:nvPr>
            <p:ph sz="quarter" idx="1"/>
          </p:nvPr>
        </p:nvSpPr>
        <p:spPr/>
        <p:txBody>
          <a:bodyPr/>
          <a:lstStyle/>
          <a:p>
            <a:pPr marL="0" indent="0">
              <a:buNone/>
            </a:pPr>
            <a:r>
              <a:rPr lang="kk-KZ" dirty="0" smtClean="0"/>
              <a:t>1. ҚР ҚҚС бойынша есепке тұрғандар:</a:t>
            </a:r>
          </a:p>
          <a:p>
            <a:r>
              <a:rPr lang="kk-KZ" dirty="0" smtClean="0"/>
              <a:t>Жеке кәсіпкерлер</a:t>
            </a:r>
          </a:p>
          <a:p>
            <a:r>
              <a:rPr lang="kk-KZ" dirty="0" smtClean="0"/>
              <a:t>Резидент заңды тұлғалар</a:t>
            </a:r>
          </a:p>
          <a:p>
            <a:r>
              <a:rPr lang="kk-KZ" dirty="0" smtClean="0"/>
              <a:t>Резидент-емес заңды тұлғалар</a:t>
            </a:r>
            <a:endParaRPr lang="ru-RU" dirty="0"/>
          </a:p>
          <a:p>
            <a:pPr marL="0" indent="0">
              <a:buNone/>
            </a:pPr>
            <a:r>
              <a:rPr lang="kk-KZ" dirty="0" smtClean="0"/>
              <a:t>2. СҚ 82-83 баптарына сәйкес анықталғандар </a:t>
            </a:r>
            <a:endParaRPr lang="ru-RU" dirty="0"/>
          </a:p>
        </p:txBody>
      </p:sp>
    </p:spTree>
    <p:extLst>
      <p:ext uri="{BB962C8B-B14F-4D97-AF65-F5344CB8AC3E}">
        <p14:creationId xmlns:p14="http://schemas.microsoft.com/office/powerpoint/2010/main" val="17620729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ҚҚС ставкалары </a:t>
            </a:r>
            <a:endParaRPr lang="ru-RU" dirty="0"/>
          </a:p>
        </p:txBody>
      </p:sp>
      <p:sp>
        <p:nvSpPr>
          <p:cNvPr id="3" name="Объект 2"/>
          <p:cNvSpPr>
            <a:spLocks noGrp="1"/>
          </p:cNvSpPr>
          <p:nvPr>
            <p:ph sz="quarter" idx="1"/>
          </p:nvPr>
        </p:nvSpPr>
        <p:spPr/>
        <p:txBody>
          <a:bodyPr/>
          <a:lstStyle/>
          <a:p>
            <a:r>
              <a:rPr lang="kk-KZ" dirty="0" smtClean="0"/>
              <a:t>ҚҚС-тан босатылғандар </a:t>
            </a:r>
          </a:p>
          <a:p>
            <a:r>
              <a:rPr lang="kk-KZ" dirty="0" smtClean="0"/>
              <a:t>0 ставка бойынша </a:t>
            </a:r>
          </a:p>
          <a:p>
            <a:r>
              <a:rPr lang="kk-KZ" dirty="0" smtClean="0"/>
              <a:t>12 </a:t>
            </a:r>
            <a:r>
              <a:rPr lang="ru-RU" dirty="0" smtClean="0"/>
              <a:t>% ставка </a:t>
            </a:r>
            <a:r>
              <a:rPr lang="ru-RU" dirty="0" err="1" smtClean="0"/>
              <a:t>бойынша</a:t>
            </a:r>
            <a:r>
              <a:rPr lang="ru-RU" dirty="0" smtClean="0"/>
              <a:t> </a:t>
            </a:r>
            <a:endParaRPr lang="ru-RU" dirty="0"/>
          </a:p>
        </p:txBody>
      </p:sp>
    </p:spTree>
    <p:extLst>
      <p:ext uri="{BB962C8B-B14F-4D97-AF65-F5344CB8AC3E}">
        <p14:creationId xmlns:p14="http://schemas.microsoft.com/office/powerpoint/2010/main" val="41695596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ҚҚС салық салу объектісі</a:t>
            </a:r>
            <a:endParaRPr lang="ru-RU" dirty="0"/>
          </a:p>
        </p:txBody>
      </p:sp>
      <p:sp>
        <p:nvSpPr>
          <p:cNvPr id="3" name="Объект 2"/>
          <p:cNvSpPr>
            <a:spLocks noGrp="1"/>
          </p:cNvSpPr>
          <p:nvPr>
            <p:ph sz="quarter" idx="1"/>
          </p:nvPr>
        </p:nvSpPr>
        <p:spPr/>
        <p:txBody>
          <a:bodyPr/>
          <a:lstStyle/>
          <a:p>
            <a:r>
              <a:rPr lang="kk-KZ" dirty="0" smtClean="0"/>
              <a:t>Салық салынатын айналым</a:t>
            </a:r>
          </a:p>
          <a:p>
            <a:r>
              <a:rPr lang="kk-KZ" dirty="0" smtClean="0"/>
              <a:t>Салық салынатын импорт</a:t>
            </a:r>
            <a:endParaRPr lang="ru-RU" dirty="0"/>
          </a:p>
        </p:txBody>
      </p:sp>
    </p:spTree>
    <p:extLst>
      <p:ext uri="{BB962C8B-B14F-4D97-AF65-F5344CB8AC3E}">
        <p14:creationId xmlns:p14="http://schemas.microsoft.com/office/powerpoint/2010/main" val="495627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Корпоративтік табыс салығы</a:t>
            </a:r>
            <a:endParaRPr lang="ru-RU" dirty="0"/>
          </a:p>
        </p:txBody>
      </p:sp>
      <p:sp>
        <p:nvSpPr>
          <p:cNvPr id="3" name="Объект 2"/>
          <p:cNvSpPr>
            <a:spLocks noGrp="1"/>
          </p:cNvSpPr>
          <p:nvPr>
            <p:ph sz="quarter" idx="1"/>
          </p:nvPr>
        </p:nvSpPr>
        <p:spPr/>
        <p:txBody>
          <a:bodyPr/>
          <a:lstStyle/>
          <a:p>
            <a:r>
              <a:rPr lang="kk-KZ" dirty="0" smtClean="0"/>
              <a:t>Төлеушілері:</a:t>
            </a:r>
          </a:p>
          <a:p>
            <a:r>
              <a:rPr lang="kk-KZ" dirty="0" smtClean="0"/>
              <a:t>ҚР резидент заңды тұлғалары</a:t>
            </a:r>
          </a:p>
          <a:p>
            <a:r>
              <a:rPr lang="kk-KZ" dirty="0" smtClean="0"/>
              <a:t>ҚР тұрақты мекеме арқылы қызметін жүзеге асыратын резидент –емес заңды тұлғалар немесе ҚР көздерінен табыс алатындар</a:t>
            </a:r>
          </a:p>
          <a:p>
            <a:r>
              <a:rPr lang="kk-KZ" dirty="0" smtClean="0"/>
              <a:t>АСР қолданатын  ШБ субъектілері</a:t>
            </a:r>
          </a:p>
          <a:p>
            <a:r>
              <a:rPr lang="kk-KZ" dirty="0" smtClean="0"/>
              <a:t>АСР қолданатын А/Ш ұйымдары</a:t>
            </a:r>
          </a:p>
          <a:p>
            <a:pPr marL="0" indent="0">
              <a:buNone/>
            </a:pPr>
            <a:endParaRPr lang="kk-KZ" dirty="0" smtClean="0"/>
          </a:p>
          <a:p>
            <a:endParaRPr lang="ru-RU" dirty="0"/>
          </a:p>
        </p:txBody>
      </p:sp>
    </p:spTree>
    <p:extLst>
      <p:ext uri="{BB962C8B-B14F-4D97-AF65-F5344CB8AC3E}">
        <p14:creationId xmlns:p14="http://schemas.microsoft.com/office/powerpoint/2010/main" val="31242794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Салық салу объектісі</a:t>
            </a:r>
            <a:endParaRPr lang="ru-RU" dirty="0"/>
          </a:p>
        </p:txBody>
      </p:sp>
      <p:sp>
        <p:nvSpPr>
          <p:cNvPr id="3" name="Объект 2"/>
          <p:cNvSpPr>
            <a:spLocks noGrp="1"/>
          </p:cNvSpPr>
          <p:nvPr>
            <p:ph sz="quarter" idx="1"/>
          </p:nvPr>
        </p:nvSpPr>
        <p:spPr/>
        <p:txBody>
          <a:bodyPr/>
          <a:lstStyle/>
          <a:p>
            <a:r>
              <a:rPr lang="kk-KZ" dirty="0" smtClean="0"/>
              <a:t>Салық салынатын табыс </a:t>
            </a:r>
          </a:p>
          <a:p>
            <a:r>
              <a:rPr lang="kk-KZ" dirty="0" smtClean="0"/>
              <a:t>Төлем көзінен салынатын табыс</a:t>
            </a:r>
          </a:p>
          <a:p>
            <a:r>
              <a:rPr lang="kk-KZ" dirty="0" smtClean="0"/>
              <a:t>Тұрақты мекеме арқылы қызметін жүзеге асыратын Резидент –емес заңды тұлғаның таза табысы</a:t>
            </a:r>
            <a:endParaRPr lang="ru-RU" dirty="0"/>
          </a:p>
        </p:txBody>
      </p:sp>
    </p:spTree>
    <p:extLst>
      <p:ext uri="{BB962C8B-B14F-4D97-AF65-F5344CB8AC3E}">
        <p14:creationId xmlns:p14="http://schemas.microsoft.com/office/powerpoint/2010/main" val="13935997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Салық салынатын табыс</a:t>
            </a:r>
            <a:endParaRPr lang="ru-RU" dirty="0"/>
          </a:p>
        </p:txBody>
      </p:sp>
      <p:sp>
        <p:nvSpPr>
          <p:cNvPr id="3" name="Объект 2"/>
          <p:cNvSpPr>
            <a:spLocks noGrp="1"/>
          </p:cNvSpPr>
          <p:nvPr>
            <p:ph sz="quarter" idx="1"/>
          </p:nvPr>
        </p:nvSpPr>
        <p:spPr/>
        <p:txBody>
          <a:bodyPr/>
          <a:lstStyle/>
          <a:p>
            <a:r>
              <a:rPr lang="kk-KZ" dirty="0" smtClean="0"/>
              <a:t>Жылдық жиынтық табыс (+/- ЖЖТ түзету) – шегерімдер </a:t>
            </a:r>
            <a:endParaRPr lang="ru-RU" dirty="0"/>
          </a:p>
        </p:txBody>
      </p:sp>
    </p:spTree>
    <p:extLst>
      <p:ext uri="{BB962C8B-B14F-4D97-AF65-F5344CB8AC3E}">
        <p14:creationId xmlns:p14="http://schemas.microsoft.com/office/powerpoint/2010/main" val="20053490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Заңды тұлғаның ЖЖТ жататын кірістер</a:t>
            </a:r>
            <a:endParaRPr lang="ru-RU" dirty="0"/>
          </a:p>
        </p:txBody>
      </p:sp>
      <p:sp>
        <p:nvSpPr>
          <p:cNvPr id="3" name="Объект 2"/>
          <p:cNvSpPr>
            <a:spLocks noGrp="1"/>
          </p:cNvSpPr>
          <p:nvPr>
            <p:ph sz="quarter" idx="1"/>
          </p:nvPr>
        </p:nvSpPr>
        <p:spPr/>
        <p:txBody>
          <a:bodyPr/>
          <a:lstStyle/>
          <a:p>
            <a:pPr marL="0" indent="0">
              <a:buNone/>
            </a:pPr>
            <a:r>
              <a:rPr lang="ru-RU" dirty="0" smtClean="0"/>
              <a:t>      1) </a:t>
            </a:r>
            <a:r>
              <a:rPr lang="ru-RU" dirty="0" err="1"/>
              <a:t>өткiзуден</a:t>
            </a:r>
            <a:r>
              <a:rPr lang="ru-RU" dirty="0"/>
              <a:t> </a:t>
            </a:r>
            <a:r>
              <a:rPr lang="ru-RU" dirty="0" err="1"/>
              <a:t>түсетiн</a:t>
            </a:r>
            <a:r>
              <a:rPr lang="ru-RU" dirty="0"/>
              <a:t> </a:t>
            </a:r>
            <a:r>
              <a:rPr lang="ru-RU" dirty="0" err="1"/>
              <a:t>табыс</a:t>
            </a:r>
            <a:r>
              <a:rPr lang="ru-RU" dirty="0"/>
              <a:t>; </a:t>
            </a:r>
            <a:br>
              <a:rPr lang="ru-RU" dirty="0"/>
            </a:br>
            <a:r>
              <a:rPr lang="ru-RU" dirty="0"/>
              <a:t>      2) </a:t>
            </a:r>
            <a:r>
              <a:rPr lang="ru-RU" dirty="0" err="1"/>
              <a:t>құн</a:t>
            </a:r>
            <a:r>
              <a:rPr lang="ru-RU" dirty="0"/>
              <a:t> </a:t>
            </a:r>
            <a:r>
              <a:rPr lang="ru-RU" dirty="0" err="1"/>
              <a:t>өсiмiнен</a:t>
            </a:r>
            <a:r>
              <a:rPr lang="ru-RU" dirty="0"/>
              <a:t> </a:t>
            </a:r>
            <a:r>
              <a:rPr lang="ru-RU" dirty="0" err="1"/>
              <a:t>түсетiн</a:t>
            </a:r>
            <a:r>
              <a:rPr lang="ru-RU" dirty="0"/>
              <a:t> </a:t>
            </a:r>
            <a:r>
              <a:rPr lang="ru-RU" dirty="0" err="1"/>
              <a:t>табыс</a:t>
            </a:r>
            <a:r>
              <a:rPr lang="ru-RU" dirty="0"/>
              <a:t>; </a:t>
            </a:r>
            <a:br>
              <a:rPr lang="ru-RU" dirty="0"/>
            </a:br>
            <a:r>
              <a:rPr lang="ru-RU" dirty="0"/>
              <a:t>      3) </a:t>
            </a:r>
            <a:r>
              <a:rPr lang="ru-RU" dirty="0" err="1"/>
              <a:t>туынды</a:t>
            </a:r>
            <a:r>
              <a:rPr lang="ru-RU" dirty="0"/>
              <a:t> </a:t>
            </a:r>
            <a:r>
              <a:rPr lang="ru-RU" dirty="0" err="1"/>
              <a:t>қаржы</a:t>
            </a:r>
            <a:r>
              <a:rPr lang="ru-RU" dirty="0"/>
              <a:t> </a:t>
            </a:r>
            <a:r>
              <a:rPr lang="ru-RU" dirty="0" err="1"/>
              <a:t>құралдары</a:t>
            </a:r>
            <a:r>
              <a:rPr lang="ru-RU" dirty="0"/>
              <a:t> </a:t>
            </a:r>
            <a:r>
              <a:rPr lang="ru-RU" dirty="0" err="1"/>
              <a:t>бойынша</a:t>
            </a:r>
            <a:r>
              <a:rPr lang="ru-RU" dirty="0"/>
              <a:t> </a:t>
            </a:r>
            <a:r>
              <a:rPr lang="ru-RU" dirty="0" err="1"/>
              <a:t>табыс</a:t>
            </a:r>
            <a:r>
              <a:rPr lang="ru-RU" dirty="0"/>
              <a:t>; </a:t>
            </a:r>
            <a:br>
              <a:rPr lang="ru-RU" dirty="0"/>
            </a:br>
            <a:r>
              <a:rPr lang="ru-RU" dirty="0"/>
              <a:t>      4) </a:t>
            </a:r>
            <a:r>
              <a:rPr lang="ru-RU" dirty="0" err="1"/>
              <a:t>мiндеттемелердi</a:t>
            </a:r>
            <a:r>
              <a:rPr lang="ru-RU" dirty="0"/>
              <a:t> </a:t>
            </a:r>
            <a:r>
              <a:rPr lang="ru-RU" dirty="0" err="1"/>
              <a:t>есептен</a:t>
            </a:r>
            <a:r>
              <a:rPr lang="ru-RU" dirty="0"/>
              <a:t> </a:t>
            </a:r>
            <a:r>
              <a:rPr lang="ru-RU" dirty="0" err="1"/>
              <a:t>шығарудан</a:t>
            </a:r>
            <a:r>
              <a:rPr lang="ru-RU" dirty="0"/>
              <a:t> </a:t>
            </a:r>
            <a:r>
              <a:rPr lang="ru-RU" dirty="0" err="1"/>
              <a:t>түсетiн</a:t>
            </a:r>
            <a:r>
              <a:rPr lang="ru-RU" dirty="0"/>
              <a:t> </a:t>
            </a:r>
            <a:r>
              <a:rPr lang="ru-RU" dirty="0" err="1"/>
              <a:t>табыс</a:t>
            </a:r>
            <a:r>
              <a:rPr lang="ru-RU" dirty="0"/>
              <a:t>; </a:t>
            </a:r>
            <a:br>
              <a:rPr lang="ru-RU" dirty="0"/>
            </a:br>
            <a:r>
              <a:rPr lang="ru-RU" dirty="0"/>
              <a:t>      5) </a:t>
            </a:r>
            <a:r>
              <a:rPr lang="ru-RU" dirty="0" err="1"/>
              <a:t>күмәндi</a:t>
            </a:r>
            <a:r>
              <a:rPr lang="ru-RU" dirty="0"/>
              <a:t> </a:t>
            </a:r>
            <a:r>
              <a:rPr lang="ru-RU" dirty="0" err="1"/>
              <a:t>мiндеттемелер</a:t>
            </a:r>
            <a:r>
              <a:rPr lang="ru-RU" dirty="0"/>
              <a:t> </a:t>
            </a:r>
            <a:r>
              <a:rPr lang="ru-RU" dirty="0" err="1"/>
              <a:t>бойынша</a:t>
            </a:r>
            <a:r>
              <a:rPr lang="ru-RU" dirty="0"/>
              <a:t> </a:t>
            </a:r>
            <a:r>
              <a:rPr lang="ru-RU" dirty="0" err="1"/>
              <a:t>табыс</a:t>
            </a:r>
            <a:r>
              <a:rPr lang="ru-RU" dirty="0"/>
              <a:t>; </a:t>
            </a:r>
            <a:br>
              <a:rPr lang="ru-RU" dirty="0"/>
            </a:br>
            <a:r>
              <a:rPr lang="ru-RU" dirty="0" err="1" smtClean="0"/>
              <a:t>және</a:t>
            </a:r>
            <a:r>
              <a:rPr lang="ru-RU" dirty="0" smtClean="0"/>
              <a:t> </a:t>
            </a:r>
            <a:r>
              <a:rPr lang="ru-RU" dirty="0" err="1" smtClean="0"/>
              <a:t>т.б</a:t>
            </a:r>
            <a:r>
              <a:rPr lang="ru-RU" dirty="0" smtClean="0"/>
              <a:t>. </a:t>
            </a:r>
            <a:r>
              <a:rPr lang="ru-RU" dirty="0" err="1" smtClean="0"/>
              <a:t>барлығы</a:t>
            </a:r>
            <a:r>
              <a:rPr lang="ru-RU" dirty="0" smtClean="0"/>
              <a:t> 25 </a:t>
            </a:r>
            <a:r>
              <a:rPr lang="ru-RU" dirty="0" err="1" smtClean="0"/>
              <a:t>түрі</a:t>
            </a:r>
            <a:r>
              <a:rPr lang="ru-RU" dirty="0" smtClean="0"/>
              <a:t> бар</a:t>
            </a:r>
            <a:endParaRPr lang="ru-RU" dirty="0"/>
          </a:p>
        </p:txBody>
      </p:sp>
    </p:spTree>
    <p:extLst>
      <p:ext uri="{BB962C8B-B14F-4D97-AF65-F5344CB8AC3E}">
        <p14:creationId xmlns:p14="http://schemas.microsoft.com/office/powerpoint/2010/main" val="15075928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КТС ставкасы</a:t>
            </a:r>
            <a:endParaRPr lang="ru-RU" dirty="0"/>
          </a:p>
        </p:txBody>
      </p:sp>
      <p:sp>
        <p:nvSpPr>
          <p:cNvPr id="3" name="Объект 2"/>
          <p:cNvSpPr>
            <a:spLocks noGrp="1"/>
          </p:cNvSpPr>
          <p:nvPr>
            <p:ph sz="quarter" idx="1"/>
          </p:nvPr>
        </p:nvSpPr>
        <p:spPr/>
        <p:txBody>
          <a:bodyPr/>
          <a:lstStyle/>
          <a:p>
            <a:r>
              <a:rPr lang="kk-KZ" dirty="0" smtClean="0"/>
              <a:t>20 </a:t>
            </a:r>
            <a:r>
              <a:rPr lang="en-US" dirty="0" smtClean="0"/>
              <a:t>%</a:t>
            </a:r>
            <a:r>
              <a:rPr lang="kk-KZ" dirty="0" smtClean="0"/>
              <a:t>- резидент заңды тұлғалар</a:t>
            </a:r>
            <a:endParaRPr lang="en-US" dirty="0" smtClean="0"/>
          </a:p>
          <a:p>
            <a:r>
              <a:rPr lang="en-US" dirty="0" smtClean="0"/>
              <a:t>10%</a:t>
            </a:r>
            <a:r>
              <a:rPr lang="kk-KZ" dirty="0" smtClean="0"/>
              <a:t>- а/ш кәсіпорындары үшін</a:t>
            </a:r>
            <a:endParaRPr lang="en-US" dirty="0" smtClean="0"/>
          </a:p>
          <a:p>
            <a:r>
              <a:rPr lang="en-US" dirty="0" smtClean="0"/>
              <a:t>15 %</a:t>
            </a:r>
            <a:r>
              <a:rPr lang="kk-KZ" dirty="0" smtClean="0"/>
              <a:t>- төлем көзінен ұсталынатын</a:t>
            </a:r>
            <a:endParaRPr lang="en-US" dirty="0" smtClean="0"/>
          </a:p>
          <a:p>
            <a:r>
              <a:rPr lang="en-US" dirty="0" smtClean="0"/>
              <a:t>15%</a:t>
            </a:r>
            <a:r>
              <a:rPr lang="kk-KZ" dirty="0" smtClean="0"/>
              <a:t>- резидент емес заңды тұлғалардың таза табысынан</a:t>
            </a:r>
            <a:endParaRPr lang="ru-RU" dirty="0"/>
          </a:p>
        </p:txBody>
      </p:sp>
    </p:spTree>
    <p:extLst>
      <p:ext uri="{BB962C8B-B14F-4D97-AF65-F5344CB8AC3E}">
        <p14:creationId xmlns:p14="http://schemas.microsoft.com/office/powerpoint/2010/main" val="333773753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90</TotalTime>
  <Words>2752</Words>
  <Application>Microsoft Office PowerPoint</Application>
  <PresentationFormat>Экран (4:3)</PresentationFormat>
  <Paragraphs>491</Paragraphs>
  <Slides>83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83</vt:i4>
      </vt:variant>
    </vt:vector>
  </HeadingPairs>
  <TitlesOfParts>
    <vt:vector size="84" baseType="lpstr">
      <vt:lpstr>Официальная</vt:lpstr>
      <vt:lpstr>        5- лекция Міндеттемелер есебі </vt:lpstr>
      <vt:lpstr>Дәріс мақсаты </vt:lpstr>
      <vt:lpstr>Дәріс сұрақтары</vt:lpstr>
      <vt:lpstr>Міндеттеме </vt:lpstr>
      <vt:lpstr>Міндеттеме жіктемесі</vt:lpstr>
      <vt:lpstr>Бухгалтерлік баланстағы міндеттемелер жіктемесі</vt:lpstr>
      <vt:lpstr>Міндеттемелерді анықтау белгілері</vt:lpstr>
      <vt:lpstr>Бухгалтерлік есепте міндеттемелер бойынша көрсетіледі</vt:lpstr>
      <vt:lpstr>Міндеттемелерді реттеу әртүрлі әдістермен жүргізіліу мүмкін: </vt:lpstr>
      <vt:lpstr>Несиелер бойынша міндеттемелер есебі</vt:lpstr>
      <vt:lpstr>Презентация PowerPoint</vt:lpstr>
      <vt:lpstr>Презентация PowerPoint</vt:lpstr>
      <vt:lpstr>Несиелер  есебі  бойынша  шоттар корреспонденциясның кестесі </vt:lpstr>
      <vt:lpstr> Салықтар, басқада міндетті және ерікті төлемдер бойынша есеп айырысулардың есебі </vt:lpstr>
      <vt:lpstr>Презентация PowerPoint</vt:lpstr>
      <vt:lpstr>Презентация PowerPoint</vt:lpstr>
      <vt:lpstr> Жабдықтаушылар мен мердігерлермен есеп айырысу</vt:lpstr>
      <vt:lpstr>Еңбек және еңбекке ақы төлеу есебі</vt:lpstr>
      <vt:lpstr>Еңбек ақыдан міндетті ұсталымдар</vt:lpstr>
      <vt:lpstr>Зейнетақы қорына ұсталу тәртібі</vt:lpstr>
      <vt:lpstr>Жеке табыс салығын есептеу</vt:lpstr>
      <vt:lpstr>5 лекция сұрағы Капитал есебі.  </vt:lpstr>
      <vt:lpstr>Дәріс мақсаты </vt:lpstr>
      <vt:lpstr>Дәріс сұрақтары</vt:lpstr>
      <vt:lpstr>Капитал түсінігі</vt:lpstr>
      <vt:lpstr>Есеп мақсаты</vt:lpstr>
      <vt:lpstr>Капитал жіктемесі</vt:lpstr>
      <vt:lpstr>Резервтер жіктемесі  </vt:lpstr>
      <vt:lpstr>кірістер және шығыстарды  шоттарда  көрсету тәртібі</vt:lpstr>
      <vt:lpstr>5 лекция қосымша  Өндіріс шығындарының есебі</vt:lpstr>
      <vt:lpstr>Қарастырылатын сұрақтар</vt:lpstr>
      <vt:lpstr>БЕ ж ҚЕ заңына сәйкес шығын  түсінігі</vt:lpstr>
      <vt:lpstr>Шығындарды жіктеу  </vt:lpstr>
      <vt:lpstr>Шығындарды жіктеу мақсаты</vt:lpstr>
      <vt:lpstr>Шығындарды экономикалық элементтері б/ша жіктеу</vt:lpstr>
      <vt:lpstr>Калькуляциялық баптарына сәйкес жіктеу</vt:lpstr>
      <vt:lpstr>Калькуляциялық баптар </vt:lpstr>
      <vt:lpstr>Жалғасы </vt:lpstr>
      <vt:lpstr>Презентация PowerPoint</vt:lpstr>
      <vt:lpstr>Өндірістік шоттар</vt:lpstr>
      <vt:lpstr>Шығындар есебі</vt:lpstr>
      <vt:lpstr>Шығындар есебі мақсаты</vt:lpstr>
      <vt:lpstr>Презентация PowerPoint</vt:lpstr>
      <vt:lpstr>Калькуляциялауды жасау мерзіміне сәйкес жіктеу</vt:lpstr>
      <vt:lpstr>Алдын-ала калькуляциялау түрлері </vt:lpstr>
      <vt:lpstr>Кезектегі калькуляциялау түрлері</vt:lpstr>
      <vt:lpstr>Калькуляциялық бірлік түрлері</vt:lpstr>
      <vt:lpstr>Өндірістік шығындарды есепке алу әдістеріне әсер ететін факторлар</vt:lpstr>
      <vt:lpstr>Өндірістік шығындарды есепке алу мен өнімнің өзіндік құнын калькуляциялау әдісі деп:</vt:lpstr>
      <vt:lpstr>Өндіріс шығындарын есепке  алу мен өнімнің өзіндік құнын калькуляциялау әдістері</vt:lpstr>
      <vt:lpstr>Шығындарды есепке алудың шетелдік әдістері</vt:lpstr>
      <vt:lpstr>Дайын өнімді бағалау әдістері </vt:lpstr>
      <vt:lpstr> </vt:lpstr>
      <vt:lpstr>Қарастырылатын сұрақтар</vt:lpstr>
      <vt:lpstr>Дәріс мақсаты</vt:lpstr>
      <vt:lpstr>Түсінігі </vt:lpstr>
      <vt:lpstr>Кірістер мен шығыстарды есепте тану</vt:lpstr>
      <vt:lpstr>Кезең шығындары есебі </vt:lpstr>
      <vt:lpstr>7210 “Жалпы және әкімшілік шығындар” есебі</vt:lpstr>
      <vt:lpstr>7210 шотының аналитикалық есебі келесі шығын топтары бойынша жүргізіледі:</vt:lpstr>
      <vt:lpstr>7110 “Өнімді өткізумен байланысты шығындар”есебі</vt:lpstr>
      <vt:lpstr>7310 “Пайыздар бойынша шығындар”</vt:lpstr>
      <vt:lpstr>Лекция 6 Салық салу негіздері</vt:lpstr>
      <vt:lpstr>Салық есебі түрлері</vt:lpstr>
      <vt:lpstr>Салық есебі </vt:lpstr>
      <vt:lpstr>Салық есебінің мәліметтері көрсетеді</vt:lpstr>
      <vt:lpstr>Салық есебінің әдістері</vt:lpstr>
      <vt:lpstr>Салық есебінің қызметі</vt:lpstr>
      <vt:lpstr>Салық салу принциптері</vt:lpstr>
      <vt:lpstr>Салық есебінің мәліметтерін өңдеу процессі </vt:lpstr>
      <vt:lpstr>Салық құжаттарының түрлері</vt:lpstr>
      <vt:lpstr>Лекция 7. Заңды тұлғаларға салық салу.</vt:lpstr>
      <vt:lpstr>Қарастырылатын сұрақтар</vt:lpstr>
      <vt:lpstr>Заңды тұлғаларға келесідей салықтар салынады.</vt:lpstr>
      <vt:lpstr>Заңды тұлғалардың табысына </vt:lpstr>
      <vt:lpstr>ҚҚС – төлеушілер </vt:lpstr>
      <vt:lpstr>ҚҚС ставкалары </vt:lpstr>
      <vt:lpstr>ҚҚС салық салу объектісі</vt:lpstr>
      <vt:lpstr>Корпоративтік табыс салығы</vt:lpstr>
      <vt:lpstr>Салық салу объектісі</vt:lpstr>
      <vt:lpstr>Салық салынатын табыс</vt:lpstr>
      <vt:lpstr>Заңды тұлғаның ЖЖТ жататын кірістер</vt:lpstr>
      <vt:lpstr>КТС ставкасы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лекция Міндеттемелер есебі</dc:title>
  <dc:creator>Пользователь</dc:creator>
  <cp:lastModifiedBy>ninja997@mail.ru</cp:lastModifiedBy>
  <cp:revision>25</cp:revision>
  <dcterms:created xsi:type="dcterms:W3CDTF">2018-04-20T04:25:48Z</dcterms:created>
  <dcterms:modified xsi:type="dcterms:W3CDTF">2020-03-26T00:37:00Z</dcterms:modified>
</cp:coreProperties>
</file>